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2" r:id="rId3"/>
    <p:sldId id="261" r:id="rId4"/>
    <p:sldId id="263" r:id="rId5"/>
    <p:sldId id="268" r:id="rId6"/>
    <p:sldId id="269" r:id="rId7"/>
    <p:sldId id="270" r:id="rId9"/>
    <p:sldId id="271" r:id="rId10"/>
    <p:sldId id="272" r:id="rId11"/>
    <p:sldId id="273" r:id="rId12"/>
    <p:sldId id="284" r:id="rId13"/>
    <p:sldId id="265" r:id="rId14"/>
    <p:sldId id="282" r:id="rId15"/>
    <p:sldId id="266" r:id="rId16"/>
    <p:sldId id="281" r:id="rId17"/>
    <p:sldId id="267" r:id="rId18"/>
    <p:sldId id="264" r:id="rId19"/>
    <p:sldId id="283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omengmin" initials="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2"/>
      </p:cViewPr>
      <p:guideLst>
        <p:guide orient="horz" pos="2154"/>
        <p:guide pos="377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2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r="34902"/>
          <a:stretch>
            <a:fillRect/>
          </a:stretch>
        </p:blipFill>
        <p:spPr>
          <a:xfrm>
            <a:off x="7108063" y="8847"/>
            <a:ext cx="5083937" cy="68403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847"/>
            <a:ext cx="7809653" cy="6840305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8847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 w="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D5BF4DA-4D1D-4DE9-A6EA-3B300DD3DE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61984E9-52A0-4D65-98E5-AE590D7AFB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D5BF4DA-4D1D-4DE9-A6EA-3B300DD3DE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61984E9-52A0-4D65-98E5-AE590D7AFB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D5BF4DA-4D1D-4DE9-A6EA-3B300DD3DE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61984E9-52A0-4D65-98E5-AE590D7AFB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D5BF4DA-4D1D-4DE9-A6EA-3B300DD3DE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61984E9-52A0-4D65-98E5-AE590D7AFB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D5BF4DA-4D1D-4DE9-A6EA-3B300DD3DE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61984E9-52A0-4D65-98E5-AE590D7AFB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D5BF4DA-4D1D-4DE9-A6EA-3B300DD3DE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61984E9-52A0-4D65-98E5-AE590D7AFB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D5BF4DA-4D1D-4DE9-A6EA-3B300DD3DE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61984E9-52A0-4D65-98E5-AE590D7AFB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D5BF4DA-4D1D-4DE9-A6EA-3B300DD3DE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61984E9-52A0-4D65-98E5-AE590D7AFB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D5BF4DA-4D1D-4DE9-A6EA-3B300DD3DE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61984E9-52A0-4D65-98E5-AE590D7AFB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D5BF4DA-4D1D-4DE9-A6EA-3B300DD3DE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61984E9-52A0-4D65-98E5-AE590D7AFB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4"/>
          <a:srcRect r="34902"/>
          <a:stretch>
            <a:fillRect/>
          </a:stretch>
        </p:blipFill>
        <p:spPr>
          <a:xfrm>
            <a:off x="7108063" y="8847"/>
            <a:ext cx="5083937" cy="68403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8847"/>
            <a:ext cx="7809653" cy="6840305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8847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 w="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1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1624036"/>
            <a:ext cx="12192000" cy="29763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683" tIns="42842" rIns="85683" bIns="42842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sym typeface="+mn-ea"/>
              </a:rPr>
              <a:t>交通运输与物流学院</a:t>
            </a:r>
            <a:endParaRPr lang="en-US" sz="5400" b="1" dirty="0">
              <a:solidFill>
                <a:schemeClr val="bg1"/>
              </a:solidFill>
              <a:sym typeface="+mn-ea"/>
            </a:endParaRPr>
          </a:p>
          <a:p>
            <a:pPr algn="ctr"/>
            <a:r>
              <a:rPr lang="en-US" sz="5400" b="1" dirty="0">
                <a:solidFill>
                  <a:schemeClr val="bg1"/>
                </a:solidFill>
                <a:sym typeface="+mn-ea"/>
              </a:rPr>
              <a:t>“</a:t>
            </a:r>
            <a:r>
              <a:rPr sz="5400" b="1" dirty="0">
                <a:solidFill>
                  <a:schemeClr val="bg1"/>
                </a:solidFill>
                <a:sym typeface="+mn-ea"/>
              </a:rPr>
              <a:t>宿舍安全</a:t>
            </a:r>
            <a:r>
              <a:rPr lang="en-US" sz="5400" b="1" dirty="0">
                <a:solidFill>
                  <a:schemeClr val="bg1"/>
                </a:solidFill>
                <a:sym typeface="+mn-ea"/>
              </a:rPr>
              <a:t>”</a:t>
            </a:r>
            <a:r>
              <a:rPr lang="zh-CN" sz="5400" b="1" dirty="0">
                <a:solidFill>
                  <a:schemeClr val="bg1"/>
                </a:solidFill>
                <a:sym typeface="+mn-ea"/>
              </a:rPr>
              <a:t>主题班会</a:t>
            </a:r>
            <a:endParaRPr lang="zh-CN" sz="4125" b="1" dirty="0"/>
          </a:p>
        </p:txBody>
      </p:sp>
      <p:grpSp>
        <p:nvGrpSpPr>
          <p:cNvPr id="2" name="组合 1"/>
          <p:cNvGrpSpPr/>
          <p:nvPr/>
        </p:nvGrpSpPr>
        <p:grpSpPr>
          <a:xfrm>
            <a:off x="441287" y="747841"/>
            <a:ext cx="2092259" cy="536317"/>
            <a:chOff x="504825" y="327025"/>
            <a:chExt cx="2482851" cy="63644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>
              <a:duotone>
                <a:srgbClr val="025483">
                  <a:shade val="45000"/>
                  <a:satMod val="135000"/>
                </a:srgbClr>
                <a:prstClr val="white"/>
              </a:duotone>
            </a:blip>
            <a:srcRect l="8955" t="8651" r="74262" b="8651"/>
            <a:stretch>
              <a:fillRect/>
            </a:stretch>
          </p:blipFill>
          <p:spPr>
            <a:xfrm>
              <a:off x="504825" y="327025"/>
              <a:ext cx="593725" cy="63644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>
              <a:duotone>
                <a:srgbClr val="025483">
                  <a:shade val="45000"/>
                  <a:satMod val="135000"/>
                </a:srgbClr>
                <a:prstClr val="white"/>
              </a:duotone>
            </a:blip>
            <a:srcRect l="36206" t="8651" r="14969" b="8651"/>
            <a:stretch>
              <a:fillRect/>
            </a:stretch>
          </p:blipFill>
          <p:spPr>
            <a:xfrm>
              <a:off x="1260475" y="327025"/>
              <a:ext cx="1727201" cy="636440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700" y="642620"/>
            <a:ext cx="3232785" cy="680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 additive="base"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500000" y="500000"/>
                                      <p:to x="120000" y="120000"/>
                                    </p:animScale>
                                    <p:animScale>
                                      <p:cBhvr additive="base">
                                        <p:cTn id="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rot="16200000">
            <a:off x="-322886" y="239883"/>
            <a:ext cx="713548" cy="777240"/>
            <a:chOff x="-1152532" y="-2053997"/>
            <a:chExt cx="2731785" cy="2975625"/>
          </a:xfrm>
        </p:grpSpPr>
        <p:sp>
          <p:nvSpPr>
            <p:cNvPr id="5" name="直角三角形 4"/>
            <p:cNvSpPr/>
            <p:nvPr/>
          </p:nvSpPr>
          <p:spPr>
            <a:xfrm rot="13500000" flipV="1">
              <a:off x="-1152532" y="-1810157"/>
              <a:ext cx="2731785" cy="2731785"/>
            </a:xfrm>
            <a:prstGeom prst="rtTriangl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rot="13500000" flipV="1">
              <a:off x="-1152532" y="-2053997"/>
              <a:ext cx="2731785" cy="2731785"/>
            </a:xfrm>
            <a:prstGeom prst="rtTriangle">
              <a:avLst/>
            </a:prstGeom>
            <a:solidFill>
              <a:srgbClr val="7CB0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7" name="矩形 6"/>
          <p:cNvSpPr/>
          <p:nvPr/>
        </p:nvSpPr>
        <p:spPr>
          <a:xfrm>
            <a:off x="570230" y="38100"/>
            <a:ext cx="519747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75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交运学院园区管理相关规定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89940" y="984885"/>
            <a:ext cx="3874770" cy="998855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3200" spc="100" dirty="0">
                <a:solidFill>
                  <a:srgbClr val="0079BA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四、晚出晚归管理</a:t>
            </a:r>
            <a:endParaRPr lang="zh-CN" altLang="en-US" sz="3200" spc="100" dirty="0">
              <a:solidFill>
                <a:srgbClr val="0079BA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944164" y="2421987"/>
            <a:ext cx="5306786" cy="4436013"/>
            <a:chOff x="1256" y="0"/>
            <a:chExt cx="5168" cy="432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56" y="0"/>
              <a:ext cx="516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5"/>
            <p:cNvSpPr/>
            <p:nvPr/>
          </p:nvSpPr>
          <p:spPr bwMode="auto">
            <a:xfrm>
              <a:off x="1256" y="1294"/>
              <a:ext cx="2089" cy="3026"/>
            </a:xfrm>
            <a:custGeom>
              <a:avLst/>
              <a:gdLst>
                <a:gd name="T0" fmla="*/ 0 w 2089"/>
                <a:gd name="T1" fmla="*/ 586 h 3026"/>
                <a:gd name="T2" fmla="*/ 1411 w 2089"/>
                <a:gd name="T3" fmla="*/ 3026 h 3026"/>
                <a:gd name="T4" fmla="*/ 2089 w 2089"/>
                <a:gd name="T5" fmla="*/ 3026 h 3026"/>
                <a:gd name="T6" fmla="*/ 338 w 2089"/>
                <a:gd name="T7" fmla="*/ 0 h 3026"/>
                <a:gd name="T8" fmla="*/ 0 w 2089"/>
                <a:gd name="T9" fmla="*/ 586 h 3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9" h="3026">
                  <a:moveTo>
                    <a:pt x="0" y="586"/>
                  </a:moveTo>
                  <a:lnTo>
                    <a:pt x="1411" y="3026"/>
                  </a:lnTo>
                  <a:lnTo>
                    <a:pt x="2089" y="3026"/>
                  </a:lnTo>
                  <a:lnTo>
                    <a:pt x="338" y="0"/>
                  </a:lnTo>
                  <a:lnTo>
                    <a:pt x="0" y="586"/>
                  </a:lnTo>
                  <a:close/>
                </a:path>
              </a:pathLst>
            </a:custGeom>
            <a:solidFill>
              <a:srgbClr val="7CB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1630" y="648"/>
              <a:ext cx="2462" cy="3672"/>
            </a:xfrm>
            <a:custGeom>
              <a:avLst/>
              <a:gdLst>
                <a:gd name="T0" fmla="*/ 0 w 2462"/>
                <a:gd name="T1" fmla="*/ 585 h 3672"/>
                <a:gd name="T2" fmla="*/ 1785 w 2462"/>
                <a:gd name="T3" fmla="*/ 3672 h 3672"/>
                <a:gd name="T4" fmla="*/ 2462 w 2462"/>
                <a:gd name="T5" fmla="*/ 3672 h 3672"/>
                <a:gd name="T6" fmla="*/ 338 w 2462"/>
                <a:gd name="T7" fmla="*/ 0 h 3672"/>
                <a:gd name="T8" fmla="*/ 0 w 2462"/>
                <a:gd name="T9" fmla="*/ 585 h 3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2" h="3672">
                  <a:moveTo>
                    <a:pt x="0" y="585"/>
                  </a:moveTo>
                  <a:lnTo>
                    <a:pt x="1785" y="3672"/>
                  </a:lnTo>
                  <a:lnTo>
                    <a:pt x="2462" y="3672"/>
                  </a:lnTo>
                  <a:lnTo>
                    <a:pt x="338" y="0"/>
                  </a:lnTo>
                  <a:lnTo>
                    <a:pt x="0" y="585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2003" y="1"/>
              <a:ext cx="2837" cy="4319"/>
            </a:xfrm>
            <a:custGeom>
              <a:avLst/>
              <a:gdLst>
                <a:gd name="T0" fmla="*/ 2837 w 2837"/>
                <a:gd name="T1" fmla="*/ 4319 h 4319"/>
                <a:gd name="T2" fmla="*/ 339 w 2837"/>
                <a:gd name="T3" fmla="*/ 0 h 4319"/>
                <a:gd name="T4" fmla="*/ 0 w 2837"/>
                <a:gd name="T5" fmla="*/ 586 h 4319"/>
                <a:gd name="T6" fmla="*/ 2159 w 2837"/>
                <a:gd name="T7" fmla="*/ 4319 h 4319"/>
                <a:gd name="T8" fmla="*/ 2837 w 2837"/>
                <a:gd name="T9" fmla="*/ 4319 h 4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7" h="4319">
                  <a:moveTo>
                    <a:pt x="2837" y="4319"/>
                  </a:moveTo>
                  <a:lnTo>
                    <a:pt x="339" y="0"/>
                  </a:lnTo>
                  <a:lnTo>
                    <a:pt x="0" y="586"/>
                  </a:lnTo>
                  <a:lnTo>
                    <a:pt x="2159" y="4319"/>
                  </a:lnTo>
                  <a:lnTo>
                    <a:pt x="2837" y="4319"/>
                  </a:lnTo>
                  <a:close/>
                </a:path>
              </a:pathLst>
            </a:custGeom>
            <a:solidFill>
              <a:srgbClr val="7CB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3162" y="1294"/>
              <a:ext cx="3261" cy="586"/>
            </a:xfrm>
            <a:custGeom>
              <a:avLst/>
              <a:gdLst>
                <a:gd name="T0" fmla="*/ 2917 w 3261"/>
                <a:gd name="T1" fmla="*/ 586 h 586"/>
                <a:gd name="T2" fmla="*/ 3261 w 3261"/>
                <a:gd name="T3" fmla="*/ 293 h 586"/>
                <a:gd name="T4" fmla="*/ 2917 w 3261"/>
                <a:gd name="T5" fmla="*/ 0 h 586"/>
                <a:gd name="T6" fmla="*/ 0 w 3261"/>
                <a:gd name="T7" fmla="*/ 0 h 586"/>
                <a:gd name="T8" fmla="*/ 340 w 3261"/>
                <a:gd name="T9" fmla="*/ 586 h 586"/>
                <a:gd name="T10" fmla="*/ 2917 w 3261"/>
                <a:gd name="T11" fmla="*/ 586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61" h="586">
                  <a:moveTo>
                    <a:pt x="2917" y="586"/>
                  </a:moveTo>
                  <a:lnTo>
                    <a:pt x="3261" y="293"/>
                  </a:lnTo>
                  <a:lnTo>
                    <a:pt x="2917" y="0"/>
                  </a:lnTo>
                  <a:lnTo>
                    <a:pt x="0" y="0"/>
                  </a:lnTo>
                  <a:lnTo>
                    <a:pt x="340" y="586"/>
                  </a:lnTo>
                  <a:lnTo>
                    <a:pt x="2917" y="586"/>
                  </a:lnTo>
                  <a:close/>
                </a:path>
              </a:pathLst>
            </a:custGeom>
            <a:solidFill>
              <a:srgbClr val="7CB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2789" y="648"/>
              <a:ext cx="3634" cy="585"/>
            </a:xfrm>
            <a:custGeom>
              <a:avLst/>
              <a:gdLst>
                <a:gd name="T0" fmla="*/ 3290 w 3634"/>
                <a:gd name="T1" fmla="*/ 585 h 585"/>
                <a:gd name="T2" fmla="*/ 3634 w 3634"/>
                <a:gd name="T3" fmla="*/ 292 h 585"/>
                <a:gd name="T4" fmla="*/ 3290 w 3634"/>
                <a:gd name="T5" fmla="*/ 0 h 585"/>
                <a:gd name="T6" fmla="*/ 0 w 3634"/>
                <a:gd name="T7" fmla="*/ 0 h 585"/>
                <a:gd name="T8" fmla="*/ 339 w 3634"/>
                <a:gd name="T9" fmla="*/ 585 h 585"/>
                <a:gd name="T10" fmla="*/ 3290 w 3634"/>
                <a:gd name="T11" fmla="*/ 585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4" h="585">
                  <a:moveTo>
                    <a:pt x="3290" y="585"/>
                  </a:moveTo>
                  <a:lnTo>
                    <a:pt x="3634" y="292"/>
                  </a:lnTo>
                  <a:lnTo>
                    <a:pt x="3290" y="0"/>
                  </a:lnTo>
                  <a:lnTo>
                    <a:pt x="0" y="0"/>
                  </a:lnTo>
                  <a:lnTo>
                    <a:pt x="339" y="585"/>
                  </a:lnTo>
                  <a:lnTo>
                    <a:pt x="3290" y="585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2415" y="1"/>
              <a:ext cx="4008" cy="586"/>
            </a:xfrm>
            <a:custGeom>
              <a:avLst/>
              <a:gdLst>
                <a:gd name="T0" fmla="*/ 3664 w 4008"/>
                <a:gd name="T1" fmla="*/ 586 h 586"/>
                <a:gd name="T2" fmla="*/ 4008 w 4008"/>
                <a:gd name="T3" fmla="*/ 293 h 586"/>
                <a:gd name="T4" fmla="*/ 3664 w 4008"/>
                <a:gd name="T5" fmla="*/ 0 h 586"/>
                <a:gd name="T6" fmla="*/ 0 w 4008"/>
                <a:gd name="T7" fmla="*/ 0 h 586"/>
                <a:gd name="T8" fmla="*/ 338 w 4008"/>
                <a:gd name="T9" fmla="*/ 586 h 586"/>
                <a:gd name="T10" fmla="*/ 3664 w 4008"/>
                <a:gd name="T11" fmla="*/ 586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08" h="586">
                  <a:moveTo>
                    <a:pt x="3664" y="586"/>
                  </a:moveTo>
                  <a:lnTo>
                    <a:pt x="4008" y="293"/>
                  </a:lnTo>
                  <a:lnTo>
                    <a:pt x="3664" y="0"/>
                  </a:lnTo>
                  <a:lnTo>
                    <a:pt x="0" y="0"/>
                  </a:lnTo>
                  <a:lnTo>
                    <a:pt x="338" y="586"/>
                  </a:lnTo>
                  <a:lnTo>
                    <a:pt x="3664" y="586"/>
                  </a:lnTo>
                  <a:close/>
                </a:path>
              </a:pathLst>
            </a:custGeom>
            <a:solidFill>
              <a:srgbClr val="7CB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5680" y="901"/>
              <a:ext cx="65" cy="1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5779" y="871"/>
              <a:ext cx="64" cy="1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5876" y="841"/>
              <a:ext cx="65" cy="1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14"/>
            <p:cNvSpPr>
              <a:spLocks noEditPoints="1"/>
            </p:cNvSpPr>
            <p:nvPr/>
          </p:nvSpPr>
          <p:spPr bwMode="auto">
            <a:xfrm>
              <a:off x="5723" y="1448"/>
              <a:ext cx="226" cy="226"/>
            </a:xfrm>
            <a:custGeom>
              <a:avLst/>
              <a:gdLst>
                <a:gd name="T0" fmla="*/ 174 w 211"/>
                <a:gd name="T1" fmla="*/ 37 h 211"/>
                <a:gd name="T2" fmla="*/ 38 w 211"/>
                <a:gd name="T3" fmla="*/ 37 h 211"/>
                <a:gd name="T4" fmla="*/ 38 w 211"/>
                <a:gd name="T5" fmla="*/ 173 h 211"/>
                <a:gd name="T6" fmla="*/ 174 w 211"/>
                <a:gd name="T7" fmla="*/ 173 h 211"/>
                <a:gd name="T8" fmla="*/ 174 w 211"/>
                <a:gd name="T9" fmla="*/ 37 h 211"/>
                <a:gd name="T10" fmla="*/ 58 w 211"/>
                <a:gd name="T11" fmla="*/ 153 h 211"/>
                <a:gd name="T12" fmla="*/ 58 w 211"/>
                <a:gd name="T13" fmla="*/ 57 h 211"/>
                <a:gd name="T14" fmla="*/ 154 w 211"/>
                <a:gd name="T15" fmla="*/ 57 h 211"/>
                <a:gd name="T16" fmla="*/ 154 w 211"/>
                <a:gd name="T17" fmla="*/ 153 h 211"/>
                <a:gd name="T18" fmla="*/ 58 w 211"/>
                <a:gd name="T19" fmla="*/ 15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11">
                  <a:moveTo>
                    <a:pt x="174" y="37"/>
                  </a:moveTo>
                  <a:cubicBezTo>
                    <a:pt x="136" y="0"/>
                    <a:pt x="76" y="0"/>
                    <a:pt x="38" y="37"/>
                  </a:cubicBezTo>
                  <a:cubicBezTo>
                    <a:pt x="0" y="75"/>
                    <a:pt x="0" y="136"/>
                    <a:pt x="38" y="173"/>
                  </a:cubicBezTo>
                  <a:cubicBezTo>
                    <a:pt x="76" y="211"/>
                    <a:pt x="136" y="211"/>
                    <a:pt x="174" y="173"/>
                  </a:cubicBezTo>
                  <a:cubicBezTo>
                    <a:pt x="211" y="136"/>
                    <a:pt x="211" y="75"/>
                    <a:pt x="174" y="37"/>
                  </a:cubicBezTo>
                  <a:close/>
                  <a:moveTo>
                    <a:pt x="58" y="153"/>
                  </a:moveTo>
                  <a:cubicBezTo>
                    <a:pt x="31" y="127"/>
                    <a:pt x="31" y="84"/>
                    <a:pt x="58" y="57"/>
                  </a:cubicBezTo>
                  <a:cubicBezTo>
                    <a:pt x="84" y="31"/>
                    <a:pt x="127" y="31"/>
                    <a:pt x="154" y="57"/>
                  </a:cubicBezTo>
                  <a:cubicBezTo>
                    <a:pt x="181" y="84"/>
                    <a:pt x="181" y="127"/>
                    <a:pt x="154" y="153"/>
                  </a:cubicBezTo>
                  <a:cubicBezTo>
                    <a:pt x="127" y="180"/>
                    <a:pt x="84" y="180"/>
                    <a:pt x="58" y="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15"/>
            <p:cNvSpPr/>
            <p:nvPr/>
          </p:nvSpPr>
          <p:spPr bwMode="auto">
            <a:xfrm>
              <a:off x="5675" y="1603"/>
              <a:ext cx="119" cy="118"/>
            </a:xfrm>
            <a:custGeom>
              <a:avLst/>
              <a:gdLst>
                <a:gd name="T0" fmla="*/ 9 w 110"/>
                <a:gd name="T1" fmla="*/ 103 h 110"/>
                <a:gd name="T2" fmla="*/ 7 w 110"/>
                <a:gd name="T3" fmla="*/ 101 h 110"/>
                <a:gd name="T4" fmla="*/ 7 w 110"/>
                <a:gd name="T5" fmla="*/ 74 h 110"/>
                <a:gd name="T6" fmla="*/ 74 w 110"/>
                <a:gd name="T7" fmla="*/ 7 h 110"/>
                <a:gd name="T8" fmla="*/ 101 w 110"/>
                <a:gd name="T9" fmla="*/ 7 h 110"/>
                <a:gd name="T10" fmla="*/ 103 w 110"/>
                <a:gd name="T11" fmla="*/ 9 h 110"/>
                <a:gd name="T12" fmla="*/ 103 w 110"/>
                <a:gd name="T13" fmla="*/ 36 h 110"/>
                <a:gd name="T14" fmla="*/ 36 w 110"/>
                <a:gd name="T15" fmla="*/ 103 h 110"/>
                <a:gd name="T16" fmla="*/ 9 w 110"/>
                <a:gd name="T17" fmla="*/ 10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10">
                  <a:moveTo>
                    <a:pt x="9" y="103"/>
                  </a:moveTo>
                  <a:cubicBezTo>
                    <a:pt x="7" y="101"/>
                    <a:pt x="7" y="101"/>
                    <a:pt x="7" y="101"/>
                  </a:cubicBezTo>
                  <a:cubicBezTo>
                    <a:pt x="0" y="93"/>
                    <a:pt x="0" y="81"/>
                    <a:pt x="7" y="74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1" y="0"/>
                    <a:pt x="93" y="0"/>
                    <a:pt x="101" y="7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110" y="17"/>
                    <a:pt x="110" y="29"/>
                    <a:pt x="103" y="36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29" y="110"/>
                    <a:pt x="17" y="110"/>
                    <a:pt x="9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16"/>
            <p:cNvSpPr/>
            <p:nvPr/>
          </p:nvSpPr>
          <p:spPr bwMode="auto">
            <a:xfrm>
              <a:off x="5713" y="284"/>
              <a:ext cx="195" cy="142"/>
            </a:xfrm>
            <a:custGeom>
              <a:avLst/>
              <a:gdLst>
                <a:gd name="T0" fmla="*/ 0 w 195"/>
                <a:gd name="T1" fmla="*/ 0 h 142"/>
                <a:gd name="T2" fmla="*/ 0 w 195"/>
                <a:gd name="T3" fmla="*/ 142 h 142"/>
                <a:gd name="T4" fmla="*/ 66 w 195"/>
                <a:gd name="T5" fmla="*/ 142 h 142"/>
                <a:gd name="T6" fmla="*/ 66 w 195"/>
                <a:gd name="T7" fmla="*/ 39 h 142"/>
                <a:gd name="T8" fmla="*/ 130 w 195"/>
                <a:gd name="T9" fmla="*/ 39 h 142"/>
                <a:gd name="T10" fmla="*/ 130 w 195"/>
                <a:gd name="T11" fmla="*/ 142 h 142"/>
                <a:gd name="T12" fmla="*/ 195 w 195"/>
                <a:gd name="T13" fmla="*/ 142 h 142"/>
                <a:gd name="T14" fmla="*/ 195 w 195"/>
                <a:gd name="T15" fmla="*/ 0 h 142"/>
                <a:gd name="T16" fmla="*/ 0 w 195"/>
                <a:gd name="T1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142">
                  <a:moveTo>
                    <a:pt x="0" y="0"/>
                  </a:moveTo>
                  <a:lnTo>
                    <a:pt x="0" y="142"/>
                  </a:lnTo>
                  <a:lnTo>
                    <a:pt x="66" y="142"/>
                  </a:lnTo>
                  <a:lnTo>
                    <a:pt x="66" y="39"/>
                  </a:lnTo>
                  <a:lnTo>
                    <a:pt x="130" y="39"/>
                  </a:lnTo>
                  <a:lnTo>
                    <a:pt x="130" y="142"/>
                  </a:lnTo>
                  <a:lnTo>
                    <a:pt x="195" y="142"/>
                  </a:lnTo>
                  <a:lnTo>
                    <a:pt x="1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5667" y="164"/>
              <a:ext cx="288" cy="123"/>
            </a:xfrm>
            <a:custGeom>
              <a:avLst/>
              <a:gdLst>
                <a:gd name="T0" fmla="*/ 144 w 288"/>
                <a:gd name="T1" fmla="*/ 0 h 123"/>
                <a:gd name="T2" fmla="*/ 0 w 288"/>
                <a:gd name="T3" fmla="*/ 123 h 123"/>
                <a:gd name="T4" fmla="*/ 288 w 288"/>
                <a:gd name="T5" fmla="*/ 123 h 123"/>
                <a:gd name="T6" fmla="*/ 144 w 288"/>
                <a:gd name="T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123">
                  <a:moveTo>
                    <a:pt x="144" y="0"/>
                  </a:moveTo>
                  <a:lnTo>
                    <a:pt x="0" y="123"/>
                  </a:lnTo>
                  <a:lnTo>
                    <a:pt x="288" y="12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7" name="任意多边形: 形状 30"/>
          <p:cNvSpPr/>
          <p:nvPr/>
        </p:nvSpPr>
        <p:spPr>
          <a:xfrm rot="10800000">
            <a:off x="848307" y="6583680"/>
            <a:ext cx="5120640" cy="274320"/>
          </a:xfrm>
          <a:custGeom>
            <a:avLst/>
            <a:gdLst>
              <a:gd name="connsiteX0" fmla="*/ 0 w 3750016"/>
              <a:gd name="connsiteY0" fmla="*/ 0 h 213360"/>
              <a:gd name="connsiteX1" fmla="*/ 3750016 w 3750016"/>
              <a:gd name="connsiteY1" fmla="*/ 0 h 213360"/>
              <a:gd name="connsiteX2" fmla="*/ 3715177 w 3750016"/>
              <a:gd name="connsiteY2" fmla="*/ 39958 h 213360"/>
              <a:gd name="connsiteX3" fmla="*/ 1875008 w 3750016"/>
              <a:gd name="connsiteY3" fmla="*/ 213360 h 213360"/>
              <a:gd name="connsiteX4" fmla="*/ 34839 w 3750016"/>
              <a:gd name="connsiteY4" fmla="*/ 39958 h 21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0016" h="213360">
                <a:moveTo>
                  <a:pt x="0" y="0"/>
                </a:moveTo>
                <a:lnTo>
                  <a:pt x="3750016" y="0"/>
                </a:lnTo>
                <a:lnTo>
                  <a:pt x="3715177" y="39958"/>
                </a:lnTo>
                <a:cubicBezTo>
                  <a:pt x="3540030" y="138918"/>
                  <a:pt x="2782710" y="213360"/>
                  <a:pt x="1875008" y="213360"/>
                </a:cubicBezTo>
                <a:cubicBezTo>
                  <a:pt x="967307" y="213360"/>
                  <a:pt x="209986" y="138918"/>
                  <a:pt x="34839" y="39958"/>
                </a:cubicBezTo>
                <a:close/>
              </a:path>
            </a:pathLst>
          </a:custGeom>
          <a:gradFill flip="none" rotWithShape="1">
            <a:gsLst>
              <a:gs pos="50000">
                <a:srgbClr val="7F7F7F">
                  <a:alpha val="0"/>
                </a:srgbClr>
              </a:gs>
              <a:gs pos="0">
                <a:schemeClr val="bg1">
                  <a:lumMod val="50000"/>
                  <a:alpha val="0"/>
                </a:schemeClr>
              </a:gs>
              <a:gs pos="100000">
                <a:schemeClr val="bg1">
                  <a:lumMod val="50000"/>
                  <a:alpha val="23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文本框 27"/>
          <p:cNvSpPr txBox="1"/>
          <p:nvPr/>
        </p:nvSpPr>
        <p:spPr>
          <a:xfrm>
            <a:off x="3368939" y="2499472"/>
            <a:ext cx="192713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CabinSketch" panose="020B0503050202020004" pitchFamily="34" charset="0"/>
              </a:rPr>
              <a:t>闭门时间</a:t>
            </a:r>
            <a:endParaRPr lang="zh-CN" altLang="en-US" sz="2400" dirty="0">
              <a:solidFill>
                <a:schemeClr val="bg1"/>
              </a:solidFill>
              <a:latin typeface="CabinSketch" panose="020B0503050202020004" pitchFamily="34" charset="0"/>
            </a:endParaRPr>
          </a:p>
        </p:txBody>
      </p:sp>
      <p:sp>
        <p:nvSpPr>
          <p:cNvPr id="29" name="文本框 32"/>
          <p:cNvSpPr txBox="1"/>
          <p:nvPr/>
        </p:nvSpPr>
        <p:spPr>
          <a:xfrm>
            <a:off x="3368939" y="3145441"/>
            <a:ext cx="192713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CabinSketch" panose="020B0503050202020004" pitchFamily="34" charset="0"/>
              </a:rPr>
              <a:t>晚归报备</a:t>
            </a:r>
            <a:endParaRPr lang="zh-CN" altLang="en-US" sz="2400" dirty="0">
              <a:solidFill>
                <a:schemeClr val="bg1"/>
              </a:solidFill>
              <a:latin typeface="CabinSketch" panose="020B0503050202020004" pitchFamily="34" charset="0"/>
            </a:endParaRPr>
          </a:p>
        </p:txBody>
      </p:sp>
      <p:sp>
        <p:nvSpPr>
          <p:cNvPr id="30" name="文本框 32"/>
          <p:cNvSpPr txBox="1"/>
          <p:nvPr/>
        </p:nvSpPr>
        <p:spPr>
          <a:xfrm>
            <a:off x="3368939" y="3828489"/>
            <a:ext cx="192713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CabinSketch" panose="020B0503050202020004" pitchFamily="34" charset="0"/>
              </a:rPr>
              <a:t>无故晚归</a:t>
            </a:r>
            <a:endParaRPr lang="zh-CN" altLang="en-US" sz="2400" dirty="0">
              <a:solidFill>
                <a:schemeClr val="bg1"/>
              </a:solidFill>
              <a:latin typeface="CabinSketch" panose="020B05030502020200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681470" y="1718310"/>
            <a:ext cx="49066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学生公寓实行门禁管理，学生不得在闭门时间内 （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23:00-次日 6:30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）出入学生公寓，学生进入学生公寓应主动出示证件并接受值班人员的问询。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681470" y="2813685"/>
            <a:ext cx="49066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5000"/>
              </a:lnSpc>
              <a:buClrTx/>
              <a:buSzTx/>
              <a:buFontTx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在闭门时间内，进出学生公寓视为晚出晚归行为，晚出晚归者需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提前向辅导员报备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并提交晚出晚归情况说明及相关证明至学院学生工作组。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681470" y="3909060"/>
            <a:ext cx="488696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25000"/>
              </a:lnSpc>
              <a:buClrTx/>
              <a:buSzTx/>
              <a:buFont typeface="Wingdings" panose="05000000000000000000" charset="0"/>
              <a:buChar char=""/>
            </a:pP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学生每月无故晚出晚归1次者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，由带班辅导员对其进行安全教育并提交 1500 字以上书面反思；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lvl="0" indent="-285750" algn="just">
              <a:lnSpc>
                <a:spcPct val="125000"/>
              </a:lnSpc>
              <a:buClrTx/>
              <a:buSzTx/>
              <a:buFont typeface="Wingdings" panose="05000000000000000000" charset="0"/>
              <a:buChar char=""/>
            </a:pP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每月无故晚出晚归 5 次及以上者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，祝情节轻重给予警告及以上处分。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lvl="0" indent="-285750" algn="just">
              <a:lnSpc>
                <a:spcPct val="125000"/>
              </a:lnSpc>
              <a:buClrTx/>
              <a:buSzTx/>
              <a:buFont typeface="Wingdings" panose="05000000000000000000" charset="0"/>
              <a:buChar char=""/>
            </a:pP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宿舍成员每月无故晚出晚归累计3次及以上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，取消该宿舍参评学年和评奖评优周期内“文明宿舍”参评资格。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153396" y="192872"/>
            <a:ext cx="1592940" cy="7683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目录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230024" y="905344"/>
            <a:ext cx="1439684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CONTENTS</a:t>
            </a:r>
            <a:endParaRPr lang="zh-CN" altLang="en-US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2" name="图片 1" descr="/Users/baomengmin/Desktop/1627708747399094114.jpeg162770874739909411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-635"/>
            <a:ext cx="6160135" cy="6858000"/>
          </a:xfrm>
          <a:custGeom>
            <a:avLst/>
            <a:gdLst>
              <a:gd name="connsiteX0" fmla="*/ 0 w 6063010"/>
              <a:gd name="connsiteY0" fmla="*/ 0 h 6857999"/>
              <a:gd name="connsiteX1" fmla="*/ 3681981 w 6063010"/>
              <a:gd name="connsiteY1" fmla="*/ 0 h 6857999"/>
              <a:gd name="connsiteX2" fmla="*/ 6063010 w 6063010"/>
              <a:gd name="connsiteY2" fmla="*/ 6857999 h 6857999"/>
              <a:gd name="connsiteX3" fmla="*/ 0 w 6063010"/>
              <a:gd name="connsiteY3" fmla="*/ 6857999 h 6857999"/>
              <a:gd name="connsiteX4" fmla="*/ 0 w 6063010"/>
              <a:gd name="connsiteY4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3010" h="6857999">
                <a:moveTo>
                  <a:pt x="0" y="0"/>
                </a:moveTo>
                <a:lnTo>
                  <a:pt x="3681981" y="0"/>
                </a:lnTo>
                <a:lnTo>
                  <a:pt x="606301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任意多边形: 形状 4"/>
          <p:cNvSpPr/>
          <p:nvPr/>
        </p:nvSpPr>
        <p:spPr>
          <a:xfrm>
            <a:off x="3740260" y="-2"/>
            <a:ext cx="2419212" cy="3427140"/>
          </a:xfrm>
          <a:custGeom>
            <a:avLst/>
            <a:gdLst>
              <a:gd name="connsiteX0" fmla="*/ 0 w 1488681"/>
              <a:gd name="connsiteY0" fmla="*/ 0 h 3427140"/>
              <a:gd name="connsiteX1" fmla="*/ 1488681 w 1488681"/>
              <a:gd name="connsiteY1" fmla="*/ 0 h 3427140"/>
              <a:gd name="connsiteX2" fmla="*/ 733477 w 1488681"/>
              <a:gd name="connsiteY2" fmla="*/ 3427140 h 3427140"/>
              <a:gd name="connsiteX3" fmla="*/ 0 w 1488681"/>
              <a:gd name="connsiteY3" fmla="*/ 0 h 342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8681" h="3427140">
                <a:moveTo>
                  <a:pt x="0" y="0"/>
                </a:moveTo>
                <a:lnTo>
                  <a:pt x="1488681" y="0"/>
                </a:lnTo>
                <a:lnTo>
                  <a:pt x="733477" y="3427140"/>
                </a:lnTo>
                <a:lnTo>
                  <a:pt x="0" y="0"/>
                </a:lnTo>
                <a:close/>
              </a:path>
            </a:pathLst>
          </a:custGeom>
          <a:solidFill>
            <a:srgbClr val="7CB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908800" y="3091815"/>
            <a:ext cx="4825365" cy="845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75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构建安全健康宿舍文化氛围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7049971" y="3097337"/>
            <a:ext cx="537234" cy="0"/>
          </a:xfrm>
          <a:prstGeom prst="line">
            <a:avLst/>
          </a:prstGeom>
          <a:ln w="508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6908720" y="2061639"/>
            <a:ext cx="2611457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2"/>
                  <a:srcRect/>
                  <a:stretch>
                    <a:fillRect/>
                  </a:stretch>
                </a:blipFill>
              </a:defRPr>
            </a:lvl1pPr>
          </a:lstStyle>
          <a:p>
            <a:pPr algn="dist"/>
            <a:r>
              <a:rPr lang="en-US" altLang="zh-CN" sz="5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Part</a:t>
            </a:r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5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02</a:t>
            </a:r>
            <a:endParaRPr lang="zh-CN" altLang="en-US" sz="5400" b="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rot="16200000">
            <a:off x="-322886" y="239883"/>
            <a:ext cx="713548" cy="777240"/>
            <a:chOff x="-1152532" y="-2053997"/>
            <a:chExt cx="2731785" cy="2975625"/>
          </a:xfrm>
        </p:grpSpPr>
        <p:sp>
          <p:nvSpPr>
            <p:cNvPr id="5" name="直角三角形 4"/>
            <p:cNvSpPr/>
            <p:nvPr/>
          </p:nvSpPr>
          <p:spPr>
            <a:xfrm rot="13500000" flipV="1">
              <a:off x="-1152532" y="-1810157"/>
              <a:ext cx="2731785" cy="2731785"/>
            </a:xfrm>
            <a:prstGeom prst="rtTriangl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rot="13500000" flipV="1">
              <a:off x="-1152532" y="-2053997"/>
              <a:ext cx="2731785" cy="2731785"/>
            </a:xfrm>
            <a:prstGeom prst="rtTriangle">
              <a:avLst/>
            </a:prstGeom>
            <a:solidFill>
              <a:srgbClr val="7CB0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7" name="矩形 6"/>
          <p:cNvSpPr/>
          <p:nvPr/>
        </p:nvSpPr>
        <p:spPr>
          <a:xfrm>
            <a:off x="570230" y="38100"/>
            <a:ext cx="519747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75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构建安全健康宿舍文化氛围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740275" y="3492500"/>
            <a:ext cx="1320800" cy="1349375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FFFFFF"/>
                </a:solidFill>
                <a:latin typeface="Source Sans Pro" charset="0"/>
                <a:cs typeface="+mn-cs"/>
              </a:rPr>
              <a:t>互相帮助</a:t>
            </a:r>
            <a:endParaRPr lang="zh-CN" altLang="en-US" sz="2000" dirty="0">
              <a:solidFill>
                <a:srgbClr val="FFFFFF"/>
              </a:solidFill>
              <a:latin typeface="Source Sans Pro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FFFFFF"/>
                </a:solidFill>
                <a:latin typeface="Source Sans Pro" charset="0"/>
                <a:cs typeface="+mn-cs"/>
              </a:rPr>
              <a:t>团结奋进</a:t>
            </a:r>
            <a:endParaRPr lang="zh-CN" altLang="en-US" sz="2000" dirty="0">
              <a:solidFill>
                <a:srgbClr val="FFFFFF"/>
              </a:solidFill>
              <a:latin typeface="Source Sans Pro" charset="0"/>
              <a:cs typeface="+mn-cs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061075" y="3492500"/>
            <a:ext cx="1308100" cy="1349375"/>
          </a:xfrm>
          <a:prstGeom prst="rect">
            <a:avLst/>
          </a:prstGeom>
          <a:solidFill>
            <a:srgbClr val="7CB0C8"/>
          </a:solidFill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FFFFFF"/>
                </a:solidFill>
                <a:latin typeface="Source Sans Pro" charset="0"/>
                <a:cs typeface="+mn-cs"/>
              </a:rPr>
              <a:t>健康向上</a:t>
            </a:r>
            <a:endParaRPr lang="zh-CN" altLang="en-US" sz="2000" dirty="0">
              <a:solidFill>
                <a:srgbClr val="FFFFFF"/>
              </a:solidFill>
              <a:latin typeface="Source Sans Pro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FFFFFF"/>
                </a:solidFill>
                <a:latin typeface="Source Sans Pro" charset="0"/>
                <a:cs typeface="+mn-cs"/>
              </a:rPr>
              <a:t>拒绝不良</a:t>
            </a:r>
            <a:endParaRPr lang="zh-CN" altLang="en-US" sz="2000" dirty="0">
              <a:solidFill>
                <a:srgbClr val="FFFFFF"/>
              </a:solidFill>
              <a:latin typeface="Source Sans Pro" charset="0"/>
              <a:cs typeface="+mn-cs"/>
            </a:endParaRPr>
          </a:p>
        </p:txBody>
      </p:sp>
      <p:sp>
        <p:nvSpPr>
          <p:cNvPr id="14" name="Freeform 7"/>
          <p:cNvSpPr/>
          <p:nvPr/>
        </p:nvSpPr>
        <p:spPr bwMode="auto">
          <a:xfrm>
            <a:off x="4203700" y="2160588"/>
            <a:ext cx="1857375" cy="1331912"/>
          </a:xfrm>
          <a:custGeom>
            <a:avLst/>
            <a:gdLst>
              <a:gd name="T0" fmla="*/ 1857375 w 987"/>
              <a:gd name="T1" fmla="*/ 1881 h 708"/>
              <a:gd name="T2" fmla="*/ 1851729 w 987"/>
              <a:gd name="T3" fmla="*/ 1881 h 708"/>
              <a:gd name="T4" fmla="*/ 1748228 w 987"/>
              <a:gd name="T5" fmla="*/ 30100 h 708"/>
              <a:gd name="T6" fmla="*/ 41400 w 987"/>
              <a:gd name="T7" fmla="*/ 1203988 h 708"/>
              <a:gd name="T8" fmla="*/ 0 w 987"/>
              <a:gd name="T9" fmla="*/ 1271713 h 708"/>
              <a:gd name="T10" fmla="*/ 69628 w 987"/>
              <a:gd name="T11" fmla="*/ 1331912 h 708"/>
              <a:gd name="T12" fmla="*/ 1857375 w 987"/>
              <a:gd name="T13" fmla="*/ 1331912 h 708"/>
              <a:gd name="T14" fmla="*/ 1857375 w 987"/>
              <a:gd name="T15" fmla="*/ 1881 h 7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87"/>
              <a:gd name="T25" fmla="*/ 0 h 708"/>
              <a:gd name="T26" fmla="*/ 987 w 987"/>
              <a:gd name="T27" fmla="*/ 708 h 7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87" h="708">
                <a:moveTo>
                  <a:pt x="987" y="1"/>
                </a:moveTo>
                <a:cubicBezTo>
                  <a:pt x="986" y="1"/>
                  <a:pt x="985" y="1"/>
                  <a:pt x="984" y="1"/>
                </a:cubicBezTo>
                <a:cubicBezTo>
                  <a:pt x="964" y="0"/>
                  <a:pt x="944" y="6"/>
                  <a:pt x="929" y="16"/>
                </a:cubicBezTo>
                <a:cubicBezTo>
                  <a:pt x="22" y="640"/>
                  <a:pt x="22" y="640"/>
                  <a:pt x="22" y="640"/>
                </a:cubicBezTo>
                <a:cubicBezTo>
                  <a:pt x="7" y="650"/>
                  <a:pt x="0" y="663"/>
                  <a:pt x="0" y="676"/>
                </a:cubicBezTo>
                <a:cubicBezTo>
                  <a:pt x="0" y="698"/>
                  <a:pt x="20" y="708"/>
                  <a:pt x="37" y="708"/>
                </a:cubicBezTo>
                <a:cubicBezTo>
                  <a:pt x="987" y="708"/>
                  <a:pt x="987" y="708"/>
                  <a:pt x="987" y="708"/>
                </a:cubicBezTo>
                <a:lnTo>
                  <a:pt x="987" y="1"/>
                </a:lnTo>
                <a:close/>
              </a:path>
            </a:pathLst>
          </a:custGeom>
          <a:solidFill>
            <a:srgbClr val="7CB0C8"/>
          </a:solidFill>
          <a:ln>
            <a:noFill/>
          </a:ln>
        </p:spPr>
        <p:txBody>
          <a:bodyPr lIns="365760" t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r>
              <a:rPr lang="zh-CN" altLang="en-US" sz="2400">
                <a:solidFill>
                  <a:srgbClr val="FFFFFF"/>
                </a:solidFill>
                <a:latin typeface="Source Sans Pro" charset="0"/>
              </a:rPr>
              <a:t>德才兼备</a:t>
            </a:r>
            <a:endParaRPr lang="zh-CN" altLang="en-US" sz="2400">
              <a:solidFill>
                <a:srgbClr val="FFFFFF"/>
              </a:solidFill>
              <a:latin typeface="Source Sans Pro" charset="0"/>
            </a:endParaRPr>
          </a:p>
        </p:txBody>
      </p:sp>
      <p:sp>
        <p:nvSpPr>
          <p:cNvPr id="15" name="Freeform 8"/>
          <p:cNvSpPr/>
          <p:nvPr/>
        </p:nvSpPr>
        <p:spPr bwMode="auto">
          <a:xfrm>
            <a:off x="6061075" y="2162175"/>
            <a:ext cx="1844675" cy="1330325"/>
          </a:xfrm>
          <a:custGeom>
            <a:avLst/>
            <a:gdLst>
              <a:gd name="T0" fmla="*/ 1803306 w 981"/>
              <a:gd name="T1" fmla="*/ 1202373 h 707"/>
              <a:gd name="T2" fmla="*/ 1120720 w 981"/>
              <a:gd name="T3" fmla="*/ 731961 h 707"/>
              <a:gd name="T4" fmla="*/ 1120720 w 981"/>
              <a:gd name="T5" fmla="*/ 289774 h 707"/>
              <a:gd name="T6" fmla="*/ 763444 w 981"/>
              <a:gd name="T7" fmla="*/ 289774 h 707"/>
              <a:gd name="T8" fmla="*/ 763444 w 981"/>
              <a:gd name="T9" fmla="*/ 485465 h 707"/>
              <a:gd name="T10" fmla="*/ 97781 w 981"/>
              <a:gd name="T11" fmla="*/ 28225 h 707"/>
              <a:gd name="T12" fmla="*/ 0 w 981"/>
              <a:gd name="T13" fmla="*/ 0 h 707"/>
              <a:gd name="T14" fmla="*/ 0 w 981"/>
              <a:gd name="T15" fmla="*/ 1330325 h 707"/>
              <a:gd name="T16" fmla="*/ 1775100 w 981"/>
              <a:gd name="T17" fmla="*/ 1330325 h 707"/>
              <a:gd name="T18" fmla="*/ 1844675 w 981"/>
              <a:gd name="T19" fmla="*/ 1270112 h 707"/>
              <a:gd name="T20" fmla="*/ 1803306 w 981"/>
              <a:gd name="T21" fmla="*/ 1202373 h 70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81"/>
              <a:gd name="T34" fmla="*/ 0 h 707"/>
              <a:gd name="T35" fmla="*/ 981 w 981"/>
              <a:gd name="T36" fmla="*/ 707 h 70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81" h="707">
                <a:moveTo>
                  <a:pt x="959" y="639"/>
                </a:moveTo>
                <a:cubicBezTo>
                  <a:pt x="596" y="389"/>
                  <a:pt x="596" y="389"/>
                  <a:pt x="596" y="389"/>
                </a:cubicBezTo>
                <a:cubicBezTo>
                  <a:pt x="596" y="154"/>
                  <a:pt x="596" y="154"/>
                  <a:pt x="596" y="154"/>
                </a:cubicBezTo>
                <a:cubicBezTo>
                  <a:pt x="406" y="154"/>
                  <a:pt x="406" y="154"/>
                  <a:pt x="406" y="154"/>
                </a:cubicBezTo>
                <a:cubicBezTo>
                  <a:pt x="406" y="258"/>
                  <a:pt x="406" y="258"/>
                  <a:pt x="406" y="258"/>
                </a:cubicBezTo>
                <a:cubicBezTo>
                  <a:pt x="52" y="15"/>
                  <a:pt x="52" y="15"/>
                  <a:pt x="52" y="15"/>
                </a:cubicBezTo>
                <a:cubicBezTo>
                  <a:pt x="37" y="5"/>
                  <a:pt x="18" y="0"/>
                  <a:pt x="0" y="0"/>
                </a:cubicBezTo>
                <a:cubicBezTo>
                  <a:pt x="0" y="707"/>
                  <a:pt x="0" y="707"/>
                  <a:pt x="0" y="707"/>
                </a:cubicBezTo>
                <a:cubicBezTo>
                  <a:pt x="944" y="707"/>
                  <a:pt x="944" y="707"/>
                  <a:pt x="944" y="707"/>
                </a:cubicBezTo>
                <a:cubicBezTo>
                  <a:pt x="961" y="707"/>
                  <a:pt x="981" y="697"/>
                  <a:pt x="981" y="675"/>
                </a:cubicBezTo>
                <a:cubicBezTo>
                  <a:pt x="981" y="662"/>
                  <a:pt x="974" y="649"/>
                  <a:pt x="959" y="639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tIns="0" rIns="365760" bIns="0" anchor="b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r"/>
            <a:r>
              <a:rPr lang="zh-CN" altLang="en-US" sz="2400">
                <a:solidFill>
                  <a:srgbClr val="FFFFFF"/>
                </a:solidFill>
                <a:latin typeface="Source Sans Pro" charset="0"/>
              </a:rPr>
              <a:t>积极进取</a:t>
            </a:r>
            <a:endParaRPr lang="zh-CN" altLang="en-US">
              <a:solidFill>
                <a:srgbClr val="FFFFFF"/>
              </a:solidFill>
              <a:latin typeface="Source Sans Pro" charset="0"/>
            </a:endParaRPr>
          </a:p>
        </p:txBody>
      </p:sp>
      <p:sp>
        <p:nvSpPr>
          <p:cNvPr id="16" name="Freeform 10"/>
          <p:cNvSpPr/>
          <p:nvPr/>
        </p:nvSpPr>
        <p:spPr>
          <a:xfrm flipH="1">
            <a:off x="507365" y="2543175"/>
            <a:ext cx="4321810" cy="45720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rgbClr val="7CB0C8"/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Source Sans Pro" charset="0"/>
            </a:endParaRPr>
          </a:p>
        </p:txBody>
      </p:sp>
      <p:sp>
        <p:nvSpPr>
          <p:cNvPr id="17" name="Freeform 12"/>
          <p:cNvSpPr/>
          <p:nvPr/>
        </p:nvSpPr>
        <p:spPr>
          <a:xfrm>
            <a:off x="7291388" y="2543175"/>
            <a:ext cx="3598862" cy="45720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rgbClr val="595959"/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Source Sans Pro" charset="0"/>
            </a:endParaRPr>
          </a:p>
        </p:txBody>
      </p:sp>
      <p:sp>
        <p:nvSpPr>
          <p:cNvPr id="18" name="Freeform 13"/>
          <p:cNvSpPr/>
          <p:nvPr/>
        </p:nvSpPr>
        <p:spPr>
          <a:xfrm flipV="1">
            <a:off x="7381875" y="4689475"/>
            <a:ext cx="3508375" cy="30480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rgbClr val="7CB0C8"/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Source Sans Pro" charset="0"/>
            </a:endParaRPr>
          </a:p>
        </p:txBody>
      </p:sp>
      <p:sp>
        <p:nvSpPr>
          <p:cNvPr id="19" name="Freeform 14"/>
          <p:cNvSpPr/>
          <p:nvPr/>
        </p:nvSpPr>
        <p:spPr>
          <a:xfrm flipH="1" flipV="1">
            <a:off x="1371600" y="4689475"/>
            <a:ext cx="3368675" cy="30480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rgbClr val="595959"/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Source Sans Pro" charset="0"/>
            </a:endParaRPr>
          </a:p>
        </p:txBody>
      </p:sp>
      <p:sp>
        <p:nvSpPr>
          <p:cNvPr id="20" name="Rectangle 11"/>
          <p:cNvSpPr/>
          <p:nvPr/>
        </p:nvSpPr>
        <p:spPr>
          <a:xfrm>
            <a:off x="1484920" y="4617348"/>
            <a:ext cx="2594955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25000"/>
              </a:lnSpc>
              <a:buClrTx/>
              <a:buSzTx/>
              <a:buFontTx/>
            </a:pPr>
            <a:r>
              <a:rPr lang="zh-CN" sz="1600" b="1" dirty="0">
                <a:latin typeface="Calibri" panose="020F0502020204030204" charset="0"/>
                <a:cs typeface="宋体" panose="02010600030101010101" pitchFamily="2" charset="-122"/>
                <a:sym typeface="+mn-ea"/>
              </a:rPr>
              <a:t>宿舍成员</a:t>
            </a:r>
            <a:r>
              <a:rPr lang="zh-CN" sz="1600" b="1" dirty="0">
                <a:solidFill>
                  <a:srgbClr val="FF0000"/>
                </a:solidFill>
                <a:latin typeface="Calibri" panose="020F0502020204030204" charset="0"/>
                <a:cs typeface="宋体" panose="02010600030101010101" pitchFamily="2" charset="-122"/>
                <a:sym typeface="+mn-ea"/>
              </a:rPr>
              <a:t>团结友爱</a:t>
            </a:r>
            <a:r>
              <a:rPr lang="zh-CN" sz="1600" b="1" dirty="0">
                <a:latin typeface="Calibri" panose="020F0502020204030204" charset="0"/>
                <a:cs typeface="宋体" panose="02010600030101010101" pitchFamily="2" charset="-122"/>
                <a:sym typeface="+mn-ea"/>
              </a:rPr>
              <a:t>，</a:t>
            </a:r>
            <a:r>
              <a:rPr lang="zh-CN" sz="1600" b="1" dirty="0">
                <a:solidFill>
                  <a:srgbClr val="FF0000"/>
                </a:solidFill>
                <a:latin typeface="Calibri" panose="020F0502020204030204" charset="0"/>
                <a:cs typeface="宋体" panose="02010600030101010101" pitchFamily="2" charset="-122"/>
                <a:sym typeface="+mn-ea"/>
              </a:rPr>
              <a:t>互帮互助</a:t>
            </a:r>
            <a:r>
              <a:rPr lang="zh-CN" sz="1600" b="1" dirty="0">
                <a:latin typeface="Calibri" panose="020F0502020204030204" charset="0"/>
                <a:cs typeface="宋体" panose="02010600030101010101" pitchFamily="2" charset="-122"/>
                <a:sym typeface="+mn-ea"/>
              </a:rPr>
              <a:t>，学习</a:t>
            </a:r>
            <a:r>
              <a:rPr lang="zh-CN" sz="1600" b="1" dirty="0">
                <a:solidFill>
                  <a:srgbClr val="FF0000"/>
                </a:solidFill>
                <a:latin typeface="Calibri" panose="020F0502020204030204" charset="0"/>
                <a:cs typeface="宋体" panose="02010600030101010101" pitchFamily="2" charset="-122"/>
                <a:sym typeface="+mn-ea"/>
              </a:rPr>
              <a:t>态度端正</a:t>
            </a:r>
            <a:r>
              <a:rPr lang="zh-CN" sz="1600" b="1" dirty="0">
                <a:latin typeface="Calibri" panose="020F0502020204030204" charset="0"/>
                <a:cs typeface="宋体" panose="02010600030101010101" pitchFamily="2" charset="-122"/>
                <a:sym typeface="+mn-ea"/>
              </a:rPr>
              <a:t>，</a:t>
            </a:r>
            <a:r>
              <a:rPr lang="zh-CN" sz="1600" b="1" dirty="0">
                <a:solidFill>
                  <a:srgbClr val="FF0000"/>
                </a:solidFill>
                <a:latin typeface="Calibri" panose="020F0502020204030204" charset="0"/>
                <a:cs typeface="宋体" panose="02010600030101010101" pitchFamily="2" charset="-122"/>
                <a:sym typeface="+mn-ea"/>
              </a:rPr>
              <a:t>勤奋刻苦</a:t>
            </a:r>
            <a:r>
              <a:rPr lang="zh-CN" sz="1600" b="1" dirty="0">
                <a:latin typeface="Calibri" panose="020F0502020204030204" charset="0"/>
                <a:cs typeface="宋体" panose="02010600030101010101" pitchFamily="2" charset="-122"/>
                <a:sym typeface="+mn-ea"/>
              </a:rPr>
              <a:t>。</a:t>
            </a:r>
            <a:endParaRPr lang="zh-CN" sz="1600" b="1" dirty="0">
              <a:latin typeface="Calibri" panose="020F0502020204030204" charset="0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2" name="Rectangle 11"/>
          <p:cNvSpPr/>
          <p:nvPr/>
        </p:nvSpPr>
        <p:spPr>
          <a:xfrm>
            <a:off x="8093710" y="2160905"/>
            <a:ext cx="2729230" cy="7067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25000"/>
              </a:lnSpc>
              <a:buClrTx/>
              <a:buSzTx/>
              <a:buFontTx/>
            </a:pPr>
            <a:r>
              <a:rPr lang="zh-CN" sz="1600" b="1">
                <a:latin typeface="Calibri" panose="020F0502020204030204" charset="0"/>
                <a:cs typeface="宋体" panose="02010600030101010101" pitchFamily="2" charset="-122"/>
                <a:sym typeface="+mn-ea"/>
              </a:rPr>
              <a:t>宿合成员</a:t>
            </a:r>
            <a:r>
              <a:rPr lang="zh-CN" sz="1600" b="1">
                <a:solidFill>
                  <a:srgbClr val="FF0000"/>
                </a:solidFill>
                <a:latin typeface="Calibri" panose="020F0502020204030204" charset="0"/>
                <a:cs typeface="宋体" panose="02010600030101010101" pitchFamily="2" charset="-122"/>
                <a:sym typeface="+mn-ea"/>
              </a:rPr>
              <a:t>积极参加</a:t>
            </a:r>
            <a:r>
              <a:rPr lang="zh-CN" sz="1600" b="1">
                <a:latin typeface="Calibri" panose="020F0502020204030204" charset="0"/>
                <a:cs typeface="宋体" panose="02010600030101010101" pitchFamily="2" charset="-122"/>
                <a:sym typeface="+mn-ea"/>
              </a:rPr>
              <a:t>学校、学院、班级组织的</a:t>
            </a:r>
            <a:r>
              <a:rPr lang="zh-CN" sz="1600" b="1">
                <a:solidFill>
                  <a:srgbClr val="FF0000"/>
                </a:solidFill>
                <a:latin typeface="Calibri" panose="020F0502020204030204" charset="0"/>
                <a:cs typeface="宋体" panose="02010600030101010101" pitchFamily="2" charset="-122"/>
                <a:sym typeface="+mn-ea"/>
              </a:rPr>
              <a:t>各项活动</a:t>
            </a:r>
            <a:r>
              <a:rPr lang="zh-CN" sz="1600" b="1">
                <a:latin typeface="Calibri" panose="020F0502020204030204" charset="0"/>
                <a:cs typeface="宋体" panose="02010600030101010101" pitchFamily="2" charset="-122"/>
                <a:sym typeface="+mn-ea"/>
              </a:rPr>
              <a:t>。</a:t>
            </a:r>
            <a:endParaRPr lang="zh-CN" sz="1600" b="1">
              <a:latin typeface="Calibri" panose="020F0502020204030204" charset="0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4" name="Rectangle 11"/>
          <p:cNvSpPr/>
          <p:nvPr/>
        </p:nvSpPr>
        <p:spPr>
          <a:xfrm>
            <a:off x="748665" y="1862455"/>
            <a:ext cx="3195955" cy="16300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zh-CN" sz="1600" b="1" dirty="0">
                <a:latin typeface="Calibri" panose="020F0502020204030204" charset="0"/>
                <a:cs typeface="宋体" panose="02010600030101010101" pitchFamily="2" charset="-122"/>
                <a:sym typeface="+mn-ea"/>
              </a:rPr>
              <a:t>宿舍</a:t>
            </a:r>
            <a:r>
              <a:rPr lang="zh-CN" sz="1600" b="1" dirty="0">
                <a:cs typeface="宋体" panose="02010600030101010101" pitchFamily="2" charset="-122"/>
                <a:sym typeface="+mn-ea"/>
              </a:rPr>
              <a:t>成员</a:t>
            </a:r>
            <a:r>
              <a:rPr lang="zh-CN" sz="1600" b="1" dirty="0">
                <a:latin typeface="Calibri" panose="020F0502020204030204" charset="0"/>
                <a:cs typeface="宋体" panose="02010600030101010101" pitchFamily="2" charset="-122"/>
                <a:sym typeface="+mn-ea"/>
              </a:rPr>
              <a:t>拥护</a:t>
            </a:r>
            <a:r>
              <a:rPr lang="zh-CN" sz="1600" b="1" dirty="0">
                <a:cs typeface="宋体" panose="02010600030101010101" pitchFamily="2" charset="-122"/>
                <a:sym typeface="+mn-ea"/>
              </a:rPr>
              <a:t>中国共产党的领导</a:t>
            </a:r>
            <a:r>
              <a:rPr lang="zh-CN" sz="1600" b="1" dirty="0">
                <a:latin typeface="Calibri" panose="020F0502020204030204" charset="0"/>
                <a:cs typeface="宋体" panose="02010600030101010101" pitchFamily="2" charset="-122"/>
                <a:sym typeface="+mn-ea"/>
              </a:rPr>
              <a:t>，</a:t>
            </a:r>
            <a:r>
              <a:rPr lang="zh-CN" altLang="en-US" sz="1600" b="1" dirty="0">
                <a:latin typeface="Calibri" panose="020F0502020204030204" charset="0"/>
                <a:cs typeface="宋体" panose="02010600030101010101" pitchFamily="2" charset="-122"/>
                <a:sym typeface="+mn-ea"/>
              </a:rPr>
              <a:t>树立爱国主义思想，牢固树立</a:t>
            </a:r>
            <a:r>
              <a:rPr lang="zh-CN" altLang="en-US" sz="1600" b="1" dirty="0">
                <a:solidFill>
                  <a:srgbClr val="FF0000"/>
                </a:solidFill>
                <a:latin typeface="Calibri" panose="020F0502020204030204" charset="0"/>
                <a:cs typeface="宋体" panose="02010600030101010101" pitchFamily="2" charset="-122"/>
                <a:sym typeface="+mn-ea"/>
              </a:rPr>
              <a:t>四个意识</a:t>
            </a:r>
            <a:r>
              <a:rPr lang="zh-CN" sz="1600" b="1" dirty="0">
                <a:latin typeface="Calibri" panose="020F0502020204030204" charset="0"/>
                <a:cs typeface="宋体" panose="02010600030101010101" pitchFamily="2" charset="-122"/>
                <a:sym typeface="+mn-ea"/>
              </a:rPr>
              <a:t>，</a:t>
            </a:r>
            <a:r>
              <a:rPr lang="zh-CN" sz="1600" b="1" dirty="0">
                <a:cs typeface="宋体" panose="02010600030101010101" pitchFamily="2" charset="-122"/>
                <a:sym typeface="+mn-ea"/>
              </a:rPr>
              <a:t>坚定</a:t>
            </a:r>
            <a:r>
              <a:rPr lang="zh-CN" sz="1600" b="1" dirty="0">
                <a:solidFill>
                  <a:srgbClr val="FF0000"/>
                </a:solidFill>
                <a:cs typeface="宋体" panose="02010600030101010101" pitchFamily="2" charset="-122"/>
                <a:sym typeface="+mn-ea"/>
              </a:rPr>
              <a:t>四个自信</a:t>
            </a:r>
            <a:r>
              <a:rPr lang="zh-CN" sz="1600" b="1" dirty="0">
                <a:cs typeface="宋体" panose="02010600030101010101" pitchFamily="2" charset="-122"/>
                <a:sym typeface="+mn-ea"/>
              </a:rPr>
              <a:t>，做到</a:t>
            </a:r>
            <a:r>
              <a:rPr lang="zh-CN" sz="1600" b="1" dirty="0">
                <a:solidFill>
                  <a:srgbClr val="FF0000"/>
                </a:solidFill>
                <a:cs typeface="宋体" panose="02010600030101010101" pitchFamily="2" charset="-122"/>
                <a:sym typeface="+mn-ea"/>
              </a:rPr>
              <a:t>两个维护</a:t>
            </a:r>
            <a:r>
              <a:rPr lang="zh-CN" sz="1600" b="1" dirty="0">
                <a:cs typeface="宋体" panose="02010600030101010101" pitchFamily="2" charset="-122"/>
                <a:sym typeface="+mn-ea"/>
              </a:rPr>
              <a:t>，积极弘扬和践行</a:t>
            </a:r>
            <a:r>
              <a:rPr lang="zh-CN" sz="1600" b="1" dirty="0">
                <a:solidFill>
                  <a:srgbClr val="FF0000"/>
                </a:solidFill>
                <a:cs typeface="宋体" panose="02010600030101010101" pitchFamily="2" charset="-122"/>
                <a:sym typeface="+mn-ea"/>
              </a:rPr>
              <a:t>社会主义核心价值观</a:t>
            </a:r>
            <a:r>
              <a:rPr lang="zh-CN" sz="1600" b="1" dirty="0">
                <a:cs typeface="宋体" panose="02010600030101010101" pitchFamily="2" charset="-122"/>
                <a:sym typeface="+mn-ea"/>
              </a:rPr>
              <a:t>。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6" name="Rectangle 11"/>
          <p:cNvSpPr/>
          <p:nvPr/>
        </p:nvSpPr>
        <p:spPr>
          <a:xfrm>
            <a:off x="8278113" y="4310363"/>
            <a:ext cx="2545263" cy="16300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25000"/>
              </a:lnSpc>
              <a:buClrTx/>
              <a:buSzTx/>
              <a:buFontTx/>
            </a:pPr>
            <a:r>
              <a:rPr lang="zh-CN" sz="1600" b="1">
                <a:latin typeface="Calibri" panose="020F0502020204030204" charset="0"/>
                <a:cs typeface="宋体" panose="02010600030101010101" pitchFamily="2" charset="-122"/>
                <a:sym typeface="+mn-ea"/>
              </a:rPr>
              <a:t>宿舍布置简洁明亮，整体</a:t>
            </a:r>
            <a:r>
              <a:rPr lang="zh-CN" sz="1600" b="1">
                <a:solidFill>
                  <a:srgbClr val="FF0000"/>
                </a:solidFill>
                <a:latin typeface="Calibri" panose="020F0502020204030204" charset="0"/>
                <a:cs typeface="宋体" panose="02010600030101010101" pitchFamily="2" charset="-122"/>
                <a:sym typeface="+mn-ea"/>
              </a:rPr>
              <a:t>氛围积极健康</a:t>
            </a:r>
            <a:r>
              <a:rPr lang="zh-CN" sz="1600" b="1">
                <a:latin typeface="Calibri" panose="020F0502020204030204" charset="0"/>
                <a:cs typeface="宋体" panose="02010600030101010101" pitchFamily="2" charset="-122"/>
                <a:sym typeface="+mn-ea"/>
              </a:rPr>
              <a:t>；宿舍成员</a:t>
            </a:r>
            <a:r>
              <a:rPr lang="zh-CN" sz="1600" b="1">
                <a:solidFill>
                  <a:srgbClr val="FF0000"/>
                </a:solidFill>
                <a:latin typeface="Calibri" panose="020F0502020204030204" charset="0"/>
                <a:cs typeface="宋体" panose="02010600030101010101" pitchFamily="2" charset="-122"/>
                <a:sym typeface="+mn-ea"/>
              </a:rPr>
              <a:t>生活积极健康</a:t>
            </a:r>
            <a:r>
              <a:rPr lang="zh-CN" sz="1600" b="1">
                <a:latin typeface="Calibri" panose="020F0502020204030204" charset="0"/>
                <a:cs typeface="宋体" panose="02010600030101010101" pitchFamily="2" charset="-122"/>
                <a:sym typeface="+mn-ea"/>
              </a:rPr>
              <a:t>，不沉迷电脑、网络游戏，不在宿舍酗酒，赌博、吸烟。</a:t>
            </a:r>
            <a:endParaRPr lang="zh-CN" sz="1600" b="1">
              <a:latin typeface="Calibri" panose="020F0502020204030204" charset="0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35780" y="991235"/>
            <a:ext cx="3368040" cy="918845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zh-CN" altLang="en-US" sz="2800" b="1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报隶-简" panose="02010600040101010101" charset="-122"/>
                <a:ea typeface="报隶-简" panose="02010600040101010101" charset="-122"/>
                <a:sym typeface="+mn-ea"/>
              </a:rPr>
              <a:t>优秀文化宿舍标准</a:t>
            </a:r>
            <a:endParaRPr lang="zh-CN" altLang="en-US" sz="2800" b="1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latin typeface="报隶-简" panose="02010600040101010101" charset="-122"/>
              <a:ea typeface="报隶-简" panose="0201060004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153396" y="192872"/>
            <a:ext cx="1592940" cy="7683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目录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230024" y="905344"/>
            <a:ext cx="1439684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CONTENTS</a:t>
            </a:r>
            <a:endParaRPr lang="zh-CN" altLang="en-US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2" name="图片 1" descr="/Users/baomengmin/Desktop/1627708747399094114.jpeg162770874739909411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-635"/>
            <a:ext cx="6160135" cy="6858000"/>
          </a:xfrm>
          <a:custGeom>
            <a:avLst/>
            <a:gdLst>
              <a:gd name="connsiteX0" fmla="*/ 0 w 6063010"/>
              <a:gd name="connsiteY0" fmla="*/ 0 h 6857999"/>
              <a:gd name="connsiteX1" fmla="*/ 3681981 w 6063010"/>
              <a:gd name="connsiteY1" fmla="*/ 0 h 6857999"/>
              <a:gd name="connsiteX2" fmla="*/ 6063010 w 6063010"/>
              <a:gd name="connsiteY2" fmla="*/ 6857999 h 6857999"/>
              <a:gd name="connsiteX3" fmla="*/ 0 w 6063010"/>
              <a:gd name="connsiteY3" fmla="*/ 6857999 h 6857999"/>
              <a:gd name="connsiteX4" fmla="*/ 0 w 6063010"/>
              <a:gd name="connsiteY4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3010" h="6857999">
                <a:moveTo>
                  <a:pt x="0" y="0"/>
                </a:moveTo>
                <a:lnTo>
                  <a:pt x="3681981" y="0"/>
                </a:lnTo>
                <a:lnTo>
                  <a:pt x="606301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任意多边形: 形状 4"/>
          <p:cNvSpPr/>
          <p:nvPr/>
        </p:nvSpPr>
        <p:spPr>
          <a:xfrm>
            <a:off x="3740260" y="-2"/>
            <a:ext cx="2419212" cy="3427140"/>
          </a:xfrm>
          <a:custGeom>
            <a:avLst/>
            <a:gdLst>
              <a:gd name="connsiteX0" fmla="*/ 0 w 1488681"/>
              <a:gd name="connsiteY0" fmla="*/ 0 h 3427140"/>
              <a:gd name="connsiteX1" fmla="*/ 1488681 w 1488681"/>
              <a:gd name="connsiteY1" fmla="*/ 0 h 3427140"/>
              <a:gd name="connsiteX2" fmla="*/ 733477 w 1488681"/>
              <a:gd name="connsiteY2" fmla="*/ 3427140 h 3427140"/>
              <a:gd name="connsiteX3" fmla="*/ 0 w 1488681"/>
              <a:gd name="connsiteY3" fmla="*/ 0 h 342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8681" h="3427140">
                <a:moveTo>
                  <a:pt x="0" y="0"/>
                </a:moveTo>
                <a:lnTo>
                  <a:pt x="1488681" y="0"/>
                </a:lnTo>
                <a:lnTo>
                  <a:pt x="733477" y="3427140"/>
                </a:lnTo>
                <a:lnTo>
                  <a:pt x="0" y="0"/>
                </a:lnTo>
                <a:close/>
              </a:path>
            </a:pathLst>
          </a:custGeom>
          <a:solidFill>
            <a:srgbClr val="7CB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908800" y="3091815"/>
            <a:ext cx="4825365" cy="845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75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提高防范电信诈骗安全意识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7049971" y="3097337"/>
            <a:ext cx="537234" cy="0"/>
          </a:xfrm>
          <a:prstGeom prst="line">
            <a:avLst/>
          </a:prstGeom>
          <a:ln w="508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6908720" y="2061639"/>
            <a:ext cx="2611457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2"/>
                  <a:srcRect/>
                  <a:stretch>
                    <a:fillRect/>
                  </a:stretch>
                </a:blipFill>
              </a:defRPr>
            </a:lvl1pPr>
          </a:lstStyle>
          <a:p>
            <a:pPr algn="dist"/>
            <a:r>
              <a:rPr lang="en-US" altLang="zh-CN" sz="5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Part</a:t>
            </a:r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5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03</a:t>
            </a:r>
            <a:endParaRPr lang="zh-CN" altLang="en-US" sz="5400" b="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rot="16200000">
            <a:off x="-322886" y="239883"/>
            <a:ext cx="713548" cy="777240"/>
            <a:chOff x="-1152532" y="-2053997"/>
            <a:chExt cx="2731785" cy="2975625"/>
          </a:xfrm>
        </p:grpSpPr>
        <p:sp>
          <p:nvSpPr>
            <p:cNvPr id="5" name="直角三角形 4"/>
            <p:cNvSpPr/>
            <p:nvPr/>
          </p:nvSpPr>
          <p:spPr>
            <a:xfrm rot="13500000" flipV="1">
              <a:off x="-1152532" y="-1810157"/>
              <a:ext cx="2731785" cy="2731785"/>
            </a:xfrm>
            <a:prstGeom prst="rtTriangl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rot="13500000" flipV="1">
              <a:off x="-1152532" y="-2053997"/>
              <a:ext cx="2731785" cy="2731785"/>
            </a:xfrm>
            <a:prstGeom prst="rtTriangle">
              <a:avLst/>
            </a:prstGeom>
            <a:solidFill>
              <a:srgbClr val="7CB0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7" name="矩形 6"/>
          <p:cNvSpPr/>
          <p:nvPr/>
        </p:nvSpPr>
        <p:spPr>
          <a:xfrm>
            <a:off x="570230" y="38100"/>
            <a:ext cx="519747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75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提高防范电信诈骗安全意识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8" name="Oval 5"/>
          <p:cNvSpPr>
            <a:spLocks noChangeArrowheads="1"/>
          </p:cNvSpPr>
          <p:nvPr/>
        </p:nvSpPr>
        <p:spPr bwMode="auto">
          <a:xfrm>
            <a:off x="5432425" y="5699760"/>
            <a:ext cx="911225" cy="909638"/>
          </a:xfrm>
          <a:prstGeom prst="ellipse">
            <a:avLst/>
          </a:prstGeom>
          <a:solidFill>
            <a:srgbClr val="7CB0C8"/>
          </a:solidFill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FFFFFF"/>
                </a:solidFill>
                <a:latin typeface="Source Sans Pro" charset="0"/>
                <a:cs typeface="+mn-cs"/>
              </a:rPr>
              <a:t>特别注意</a:t>
            </a:r>
            <a:endParaRPr lang="zh-CN" altLang="en-US" sz="1400" dirty="0">
              <a:solidFill>
                <a:srgbClr val="FFFFFF"/>
              </a:solidFill>
              <a:latin typeface="Source Sans Pro" charset="0"/>
              <a:cs typeface="+mn-cs"/>
            </a:endParaRPr>
          </a:p>
        </p:txBody>
      </p:sp>
      <p:sp>
        <p:nvSpPr>
          <p:cNvPr id="29" name="Freeform 6"/>
          <p:cNvSpPr/>
          <p:nvPr/>
        </p:nvSpPr>
        <p:spPr bwMode="auto">
          <a:xfrm>
            <a:off x="4618038" y="2683510"/>
            <a:ext cx="971550" cy="1185863"/>
          </a:xfrm>
          <a:custGeom>
            <a:avLst/>
            <a:gdLst>
              <a:gd name="T0" fmla="*/ 597646 w 647"/>
              <a:gd name="T1" fmla="*/ 0 h 791"/>
              <a:gd name="T2" fmla="*/ 0 w 647"/>
              <a:gd name="T3" fmla="*/ 848544 h 791"/>
              <a:gd name="T4" fmla="*/ 360389 w 647"/>
              <a:gd name="T5" fmla="*/ 1185862 h 791"/>
              <a:gd name="T6" fmla="*/ 971550 w 647"/>
              <a:gd name="T7" fmla="*/ 556201 h 791"/>
              <a:gd name="T8" fmla="*/ 597646 w 647"/>
              <a:gd name="T9" fmla="*/ 0 h 7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7"/>
              <a:gd name="T16" fmla="*/ 0 h 791"/>
              <a:gd name="T17" fmla="*/ 647 w 647"/>
              <a:gd name="T18" fmla="*/ 791 h 7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7" h="791">
                <a:moveTo>
                  <a:pt x="398" y="0"/>
                </a:moveTo>
                <a:cubicBezTo>
                  <a:pt x="164" y="126"/>
                  <a:pt x="0" y="338"/>
                  <a:pt x="0" y="566"/>
                </a:cubicBezTo>
                <a:cubicBezTo>
                  <a:pt x="0" y="714"/>
                  <a:pt x="111" y="791"/>
                  <a:pt x="240" y="791"/>
                </a:cubicBezTo>
                <a:cubicBezTo>
                  <a:pt x="515" y="791"/>
                  <a:pt x="471" y="505"/>
                  <a:pt x="647" y="371"/>
                </a:cubicBezTo>
                <a:cubicBezTo>
                  <a:pt x="618" y="243"/>
                  <a:pt x="540" y="99"/>
                  <a:pt x="398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/>
            <a:r>
              <a:rPr lang="zh-CN" altLang="en-US" sz="1600">
                <a:solidFill>
                  <a:srgbClr val="FFFFFF"/>
                </a:solidFill>
                <a:latin typeface="Source Sans Pro" charset="0"/>
              </a:rPr>
              <a:t>保护隐私</a:t>
            </a:r>
            <a:endParaRPr lang="zh-CN" altLang="en-US" sz="1600">
              <a:solidFill>
                <a:srgbClr val="FFFFFF"/>
              </a:solidFill>
              <a:latin typeface="Source Sans Pro" charset="0"/>
            </a:endParaRPr>
          </a:p>
        </p:txBody>
      </p:sp>
      <p:sp>
        <p:nvSpPr>
          <p:cNvPr id="30" name="Freeform 7"/>
          <p:cNvSpPr/>
          <p:nvPr/>
        </p:nvSpPr>
        <p:spPr bwMode="auto">
          <a:xfrm>
            <a:off x="5976938" y="3677285"/>
            <a:ext cx="1344612" cy="963613"/>
          </a:xfrm>
          <a:custGeom>
            <a:avLst/>
            <a:gdLst>
              <a:gd name="T0" fmla="*/ 896 w 896"/>
              <a:gd name="T1" fmla="*/ 0 h 642"/>
              <a:gd name="T2" fmla="*/ 327 w 896"/>
              <a:gd name="T3" fmla="*/ 29 h 642"/>
              <a:gd name="T4" fmla="*/ 0 w 896"/>
              <a:gd name="T5" fmla="*/ 390 h 642"/>
              <a:gd name="T6" fmla="*/ 409 w 896"/>
              <a:gd name="T7" fmla="*/ 642 h 642"/>
              <a:gd name="T8" fmla="*/ 896 w 896"/>
              <a:gd name="T9" fmla="*/ 0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6" h="642">
                <a:moveTo>
                  <a:pt x="896" y="0"/>
                </a:moveTo>
                <a:cubicBezTo>
                  <a:pt x="691" y="58"/>
                  <a:pt x="493" y="58"/>
                  <a:pt x="327" y="29"/>
                </a:cubicBezTo>
                <a:cubicBezTo>
                  <a:pt x="291" y="175"/>
                  <a:pt x="144" y="278"/>
                  <a:pt x="0" y="390"/>
                </a:cubicBezTo>
                <a:cubicBezTo>
                  <a:pt x="71" y="495"/>
                  <a:pt x="200" y="607"/>
                  <a:pt x="409" y="642"/>
                </a:cubicBezTo>
                <a:cubicBezTo>
                  <a:pt x="605" y="502"/>
                  <a:pt x="875" y="319"/>
                  <a:pt x="896" y="0"/>
                </a:cubicBezTo>
                <a:close/>
              </a:path>
            </a:pathLst>
          </a:custGeom>
          <a:solidFill>
            <a:srgbClr val="7CB0C8"/>
          </a:solidFill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FFFFFF"/>
                </a:solidFill>
                <a:latin typeface="Source Sans Pro" charset="0"/>
                <a:cs typeface="+mn-cs"/>
              </a:rPr>
              <a:t>拒绝校园贷</a:t>
            </a:r>
            <a:endParaRPr lang="zh-CN" altLang="en-US" sz="1400" dirty="0">
              <a:solidFill>
                <a:srgbClr val="FFFFFF"/>
              </a:solidFill>
              <a:latin typeface="Source Sans Pro" charset="0"/>
              <a:cs typeface="+mn-cs"/>
            </a:endParaRPr>
          </a:p>
        </p:txBody>
      </p:sp>
      <p:sp>
        <p:nvSpPr>
          <p:cNvPr id="31" name="Freeform 8"/>
          <p:cNvSpPr/>
          <p:nvPr/>
        </p:nvSpPr>
        <p:spPr bwMode="auto">
          <a:xfrm>
            <a:off x="5214938" y="2505710"/>
            <a:ext cx="1319212" cy="733425"/>
          </a:xfrm>
          <a:custGeom>
            <a:avLst/>
            <a:gdLst>
              <a:gd name="T0" fmla="*/ 1319213 w 879"/>
              <a:gd name="T1" fmla="*/ 91491 h 489"/>
              <a:gd name="T2" fmla="*/ 700879 w 879"/>
              <a:gd name="T3" fmla="*/ 0 h 489"/>
              <a:gd name="T4" fmla="*/ 0 w 879"/>
              <a:gd name="T5" fmla="*/ 176982 h 489"/>
              <a:gd name="T6" fmla="*/ 373702 w 879"/>
              <a:gd name="T7" fmla="*/ 733425 h 489"/>
              <a:gd name="T8" fmla="*/ 733897 w 879"/>
              <a:gd name="T9" fmla="*/ 631435 h 489"/>
              <a:gd name="T10" fmla="*/ 1023553 w 879"/>
              <a:gd name="T11" fmla="*/ 691429 h 489"/>
              <a:gd name="T12" fmla="*/ 1319213 w 879"/>
              <a:gd name="T13" fmla="*/ 91491 h 4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79"/>
              <a:gd name="T22" fmla="*/ 0 h 489"/>
              <a:gd name="T23" fmla="*/ 879 w 879"/>
              <a:gd name="T24" fmla="*/ 489 h 4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79" h="489">
                <a:moveTo>
                  <a:pt x="879" y="61"/>
                </a:moveTo>
                <a:cubicBezTo>
                  <a:pt x="751" y="20"/>
                  <a:pt x="609" y="0"/>
                  <a:pt x="467" y="0"/>
                </a:cubicBezTo>
                <a:cubicBezTo>
                  <a:pt x="300" y="0"/>
                  <a:pt x="138" y="44"/>
                  <a:pt x="0" y="118"/>
                </a:cubicBezTo>
                <a:cubicBezTo>
                  <a:pt x="142" y="217"/>
                  <a:pt x="220" y="361"/>
                  <a:pt x="249" y="489"/>
                </a:cubicBezTo>
                <a:cubicBezTo>
                  <a:pt x="303" y="448"/>
                  <a:pt x="378" y="421"/>
                  <a:pt x="489" y="421"/>
                </a:cubicBezTo>
                <a:cubicBezTo>
                  <a:pt x="564" y="421"/>
                  <a:pt x="629" y="435"/>
                  <a:pt x="682" y="461"/>
                </a:cubicBezTo>
                <a:cubicBezTo>
                  <a:pt x="807" y="342"/>
                  <a:pt x="862" y="225"/>
                  <a:pt x="879" y="61"/>
                </a:cubicBezTo>
                <a:close/>
              </a:path>
            </a:pathLst>
          </a:custGeom>
          <a:solidFill>
            <a:srgbClr val="7CB0C8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/>
            <a:r>
              <a:rPr lang="zh-CN" altLang="en-US" sz="1600">
                <a:solidFill>
                  <a:srgbClr val="FFFFFF"/>
                </a:solidFill>
                <a:latin typeface="Source Sans Pro" charset="0"/>
              </a:rPr>
              <a:t>警惕借钱</a:t>
            </a:r>
            <a:endParaRPr lang="zh-CN" altLang="en-US" sz="1600">
              <a:solidFill>
                <a:srgbClr val="FFFFFF"/>
              </a:solidFill>
              <a:latin typeface="Source Sans Pro" charset="0"/>
            </a:endParaRPr>
          </a:p>
        </p:txBody>
      </p:sp>
      <p:sp>
        <p:nvSpPr>
          <p:cNvPr id="32" name="Freeform 9"/>
          <p:cNvSpPr/>
          <p:nvPr/>
        </p:nvSpPr>
        <p:spPr bwMode="auto">
          <a:xfrm>
            <a:off x="6235700" y="2597785"/>
            <a:ext cx="1085850" cy="1166813"/>
          </a:xfrm>
          <a:custGeom>
            <a:avLst/>
            <a:gdLst>
              <a:gd name="T0" fmla="*/ 722 w 724"/>
              <a:gd name="T1" fmla="*/ 720 h 778"/>
              <a:gd name="T2" fmla="*/ 724 w 724"/>
              <a:gd name="T3" fmla="*/ 678 h 778"/>
              <a:gd name="T4" fmla="*/ 197 w 724"/>
              <a:gd name="T5" fmla="*/ 0 h 778"/>
              <a:gd name="T6" fmla="*/ 0 w 724"/>
              <a:gd name="T7" fmla="*/ 400 h 778"/>
              <a:gd name="T8" fmla="*/ 162 w 724"/>
              <a:gd name="T9" fmla="*/ 678 h 778"/>
              <a:gd name="T10" fmla="*/ 153 w 724"/>
              <a:gd name="T11" fmla="*/ 749 h 778"/>
              <a:gd name="T12" fmla="*/ 722 w 724"/>
              <a:gd name="T13" fmla="*/ 720 h 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4" h="778">
                <a:moveTo>
                  <a:pt x="722" y="720"/>
                </a:moveTo>
                <a:cubicBezTo>
                  <a:pt x="723" y="706"/>
                  <a:pt x="724" y="692"/>
                  <a:pt x="724" y="678"/>
                </a:cubicBezTo>
                <a:cubicBezTo>
                  <a:pt x="724" y="314"/>
                  <a:pt x="496" y="98"/>
                  <a:pt x="197" y="0"/>
                </a:cubicBezTo>
                <a:cubicBezTo>
                  <a:pt x="180" y="164"/>
                  <a:pt x="125" y="281"/>
                  <a:pt x="0" y="400"/>
                </a:cubicBezTo>
                <a:cubicBezTo>
                  <a:pt x="104" y="450"/>
                  <a:pt x="162" y="546"/>
                  <a:pt x="162" y="678"/>
                </a:cubicBezTo>
                <a:cubicBezTo>
                  <a:pt x="162" y="703"/>
                  <a:pt x="159" y="726"/>
                  <a:pt x="153" y="749"/>
                </a:cubicBezTo>
                <a:cubicBezTo>
                  <a:pt x="319" y="778"/>
                  <a:pt x="517" y="778"/>
                  <a:pt x="722" y="72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FFFFFF"/>
                </a:solidFill>
                <a:latin typeface="Source Sans Pro" charset="0"/>
                <a:cs typeface="+mn-cs"/>
              </a:rPr>
              <a:t>拒绝各</a:t>
            </a:r>
            <a:endParaRPr lang="zh-CN" altLang="en-US" sz="1400" dirty="0">
              <a:solidFill>
                <a:srgbClr val="FFFFFF"/>
              </a:solidFill>
              <a:latin typeface="Source Sans Pro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FFFFFF"/>
                </a:solidFill>
                <a:latin typeface="Source Sans Pro" charset="0"/>
                <a:cs typeface="+mn-cs"/>
              </a:rPr>
              <a:t>种链接及</a:t>
            </a:r>
            <a:endParaRPr lang="zh-CN" altLang="en-US" sz="1400" dirty="0">
              <a:solidFill>
                <a:srgbClr val="FFFFFF"/>
              </a:solidFill>
              <a:latin typeface="Source Sans Pro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FFFFFF"/>
                </a:solidFill>
                <a:latin typeface="Source Sans Pro" charset="0"/>
                <a:cs typeface="+mn-cs"/>
              </a:rPr>
              <a:t>裸聊</a:t>
            </a:r>
            <a:endParaRPr lang="zh-CN" altLang="en-US" sz="1400" dirty="0">
              <a:solidFill>
                <a:srgbClr val="FFFFFF"/>
              </a:solidFill>
              <a:latin typeface="Source Sans Pro" charset="0"/>
              <a:cs typeface="+mn-cs"/>
            </a:endParaRPr>
          </a:p>
        </p:txBody>
      </p:sp>
      <p:sp>
        <p:nvSpPr>
          <p:cNvPr id="33" name="Freeform 10"/>
          <p:cNvSpPr/>
          <p:nvPr/>
        </p:nvSpPr>
        <p:spPr bwMode="auto">
          <a:xfrm>
            <a:off x="5510213" y="4263073"/>
            <a:ext cx="1081087" cy="1076325"/>
          </a:xfrm>
          <a:custGeom>
            <a:avLst/>
            <a:gdLst>
              <a:gd name="T0" fmla="*/ 311 w 720"/>
              <a:gd name="T1" fmla="*/ 0 h 718"/>
              <a:gd name="T2" fmla="*/ 0 w 720"/>
              <a:gd name="T3" fmla="*/ 470 h 718"/>
              <a:gd name="T4" fmla="*/ 237 w 720"/>
              <a:gd name="T5" fmla="*/ 718 h 718"/>
              <a:gd name="T6" fmla="*/ 540 w 720"/>
              <a:gd name="T7" fmla="*/ 407 h 718"/>
              <a:gd name="T8" fmla="*/ 720 w 720"/>
              <a:gd name="T9" fmla="*/ 252 h 718"/>
              <a:gd name="T10" fmla="*/ 311 w 720"/>
              <a:gd name="T11" fmla="*/ 0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0" h="718">
                <a:moveTo>
                  <a:pt x="311" y="0"/>
                </a:moveTo>
                <a:cubicBezTo>
                  <a:pt x="154" y="122"/>
                  <a:pt x="0" y="256"/>
                  <a:pt x="0" y="470"/>
                </a:cubicBezTo>
                <a:cubicBezTo>
                  <a:pt x="0" y="589"/>
                  <a:pt x="78" y="718"/>
                  <a:pt x="237" y="718"/>
                </a:cubicBezTo>
                <a:cubicBezTo>
                  <a:pt x="481" y="718"/>
                  <a:pt x="451" y="537"/>
                  <a:pt x="540" y="407"/>
                </a:cubicBezTo>
                <a:cubicBezTo>
                  <a:pt x="573" y="359"/>
                  <a:pt x="640" y="309"/>
                  <a:pt x="720" y="252"/>
                </a:cubicBezTo>
                <a:cubicBezTo>
                  <a:pt x="511" y="217"/>
                  <a:pt x="382" y="105"/>
                  <a:pt x="311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FFFFFF"/>
                </a:solidFill>
                <a:latin typeface="Source Sans Pro" charset="0"/>
                <a:cs typeface="+mn-cs"/>
              </a:rPr>
              <a:t>及时发</a:t>
            </a:r>
            <a:endParaRPr lang="zh-CN" altLang="en-US" sz="1400" dirty="0">
              <a:solidFill>
                <a:srgbClr val="FFFFFF"/>
              </a:solidFill>
              <a:latin typeface="Source Sans Pro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FFFFFF"/>
                </a:solidFill>
                <a:latin typeface="Source Sans Pro" charset="0"/>
                <a:cs typeface="+mn-cs"/>
              </a:rPr>
              <a:t>现及时</a:t>
            </a:r>
            <a:endParaRPr lang="zh-CN" altLang="en-US" sz="1400" dirty="0">
              <a:solidFill>
                <a:srgbClr val="FFFFFF"/>
              </a:solidFill>
              <a:latin typeface="Source Sans Pro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FFFFFF"/>
                </a:solidFill>
                <a:latin typeface="Source Sans Pro" charset="0"/>
                <a:cs typeface="+mn-cs"/>
              </a:rPr>
              <a:t>报警</a:t>
            </a:r>
            <a:endParaRPr lang="zh-CN" altLang="en-US" sz="1400" dirty="0">
              <a:solidFill>
                <a:srgbClr val="FFFFFF"/>
              </a:solidFill>
              <a:latin typeface="Source Sans Pro" charset="0"/>
              <a:cs typeface="+mn-cs"/>
            </a:endParaRPr>
          </a:p>
        </p:txBody>
      </p:sp>
      <p:sp>
        <p:nvSpPr>
          <p:cNvPr id="34" name="Freeform 49"/>
          <p:cNvSpPr/>
          <p:nvPr/>
        </p:nvSpPr>
        <p:spPr>
          <a:xfrm flipH="1">
            <a:off x="987425" y="2657475"/>
            <a:ext cx="3848735" cy="45720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rgbClr val="595959"/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Source Sans Pro" charset="0"/>
            </a:endParaRPr>
          </a:p>
        </p:txBody>
      </p:sp>
      <p:sp>
        <p:nvSpPr>
          <p:cNvPr id="35" name="Freeform 51"/>
          <p:cNvSpPr/>
          <p:nvPr/>
        </p:nvSpPr>
        <p:spPr>
          <a:xfrm>
            <a:off x="5977255" y="2059940"/>
            <a:ext cx="5198110" cy="474345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rgbClr val="7CB0C8"/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Source Sans Pro" charset="0"/>
            </a:endParaRPr>
          </a:p>
        </p:txBody>
      </p:sp>
      <p:sp>
        <p:nvSpPr>
          <p:cNvPr id="36" name="Freeform 56"/>
          <p:cNvSpPr/>
          <p:nvPr/>
        </p:nvSpPr>
        <p:spPr>
          <a:xfrm flipV="1">
            <a:off x="7183755" y="3304540"/>
            <a:ext cx="4433570" cy="233045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rgbClr val="595959"/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Source Sans Pro" charset="0"/>
            </a:endParaRPr>
          </a:p>
        </p:txBody>
      </p:sp>
      <p:sp>
        <p:nvSpPr>
          <p:cNvPr id="37" name="Freeform 61"/>
          <p:cNvSpPr/>
          <p:nvPr/>
        </p:nvSpPr>
        <p:spPr>
          <a:xfrm flipV="1">
            <a:off x="6889750" y="4353560"/>
            <a:ext cx="4284980" cy="60833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rgbClr val="7CB0C8"/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Source Sans Pro" charset="0"/>
            </a:endParaRPr>
          </a:p>
        </p:txBody>
      </p:sp>
      <p:sp>
        <p:nvSpPr>
          <p:cNvPr id="38" name="Freeform 66"/>
          <p:cNvSpPr/>
          <p:nvPr/>
        </p:nvSpPr>
        <p:spPr>
          <a:xfrm flipH="1">
            <a:off x="988060" y="4229735"/>
            <a:ext cx="4601845" cy="573405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rgbClr val="595959"/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Source Sans Pro" charset="0"/>
            </a:endParaRPr>
          </a:p>
        </p:txBody>
      </p:sp>
      <p:sp>
        <p:nvSpPr>
          <p:cNvPr id="39" name="Freeform 71"/>
          <p:cNvSpPr/>
          <p:nvPr/>
        </p:nvSpPr>
        <p:spPr>
          <a:xfrm flipH="1">
            <a:off x="988060" y="5838190"/>
            <a:ext cx="4601845" cy="233045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rgbClr val="7CB0C8"/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Source Sans Pro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50900" y="1758315"/>
            <a:ext cx="3279775" cy="89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切记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保护好个人身份信息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，如身份证号、手机号、银行卡号和各大支付平台的账号密码等，不可轻易告知他人。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50265" y="2797810"/>
            <a:ext cx="3221990" cy="1437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凡是发现奇怪的短信验证信息，切勿将验证码告知他人，一经收到， 请立即查看自己的银行卡和支付平台，如发现盗刷、冻结等情况，立即保留短信内容并报警。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49630" y="4375785"/>
            <a:ext cx="4124325" cy="1437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凡是通知你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中奖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，要你先打钱过去的，都是诈骗；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凡是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兼职刷单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的，都是诈骗；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凡是声称“消除校园贷记录、清除不良记录，否则会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影响征信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的”，都是诈骗；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凡是通过网络平台，诱导你进行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赌博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的，都是诈骗。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419340" y="1734185"/>
            <a:ext cx="3620770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凡是有亲戚、朋友向你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借钱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，一定要通过电话及视频，与他确认情况是否真实。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799705" y="3677285"/>
            <a:ext cx="4123055" cy="89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凡是邮箱、社交平台上出现的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链接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，请不要轻易点开，更不要随意输入身份信息、银行卡卡号和密码、支付平台账号和密码等信息。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569200" y="5078730"/>
            <a:ext cx="3662680" cy="89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切勿轻信打着“低利息，高额度，快速到账”的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网络贷款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信息，请大家合理安排生活费，不铺张、不过度消费、不提前消费。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5005" y="978535"/>
            <a:ext cx="949642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b="1">
                <a:solidFill>
                  <a:srgbClr val="FF0000"/>
                </a:solidFill>
                <a:latin typeface="Arial Bold" panose="020B0604020202020204" charset="0"/>
                <a:cs typeface="宋体" panose="02010600030101010101" pitchFamily="2" charset="-122"/>
                <a:sym typeface="+mn-ea"/>
              </a:rPr>
              <a:t>电信网络诈骗的形式多种多样</a:t>
            </a:r>
            <a:r>
              <a:rPr>
                <a:cs typeface="宋体" panose="02010600030101010101" pitchFamily="2" charset="-122"/>
                <a:sym typeface="+mn-ea"/>
              </a:rPr>
              <a:t>，</a:t>
            </a:r>
            <a:r>
              <a:rPr b="1">
                <a:solidFill>
                  <a:srgbClr val="FF0000"/>
                </a:solidFill>
                <a:latin typeface="Arial Bold" panose="020B0604020202020204" charset="0"/>
                <a:cs typeface="宋体" panose="02010600030101010101" pitchFamily="2" charset="-122"/>
                <a:sym typeface="+mn-ea"/>
              </a:rPr>
              <a:t>骗子的骗术五花八门</a:t>
            </a:r>
            <a:r>
              <a:rPr>
                <a:cs typeface="宋体" panose="02010600030101010101" pitchFamily="2" charset="-122"/>
                <a:sym typeface="+mn-ea"/>
              </a:rPr>
              <a:t>，在此特别提醒同学们要</a:t>
            </a:r>
            <a:r>
              <a:rPr sz="2400" b="1">
                <a:solidFill>
                  <a:srgbClr val="FF0000"/>
                </a:solidFill>
                <a:latin typeface="Arial Bold" panose="020B0604020202020204" charset="0"/>
                <a:cs typeface="宋体" panose="02010600030101010101" pitchFamily="2" charset="-122"/>
                <a:sym typeface="+mn-ea"/>
              </a:rPr>
              <a:t>注意</a:t>
            </a:r>
            <a:r>
              <a:rPr lang="zh-CN" sz="2400" b="1">
                <a:solidFill>
                  <a:srgbClr val="FF0000"/>
                </a:solidFill>
                <a:latin typeface="Arial Bold" panose="020B0604020202020204" charset="0"/>
                <a:cs typeface="宋体" panose="02010600030101010101" pitchFamily="2" charset="-122"/>
                <a:sym typeface="+mn-ea"/>
              </a:rPr>
              <a:t>！！！</a:t>
            </a:r>
            <a:endParaRPr lang="zh-CN" sz="2400" b="1">
              <a:solidFill>
                <a:srgbClr val="FF0000"/>
              </a:solidFill>
              <a:latin typeface="Arial Bold" panose="020B0604020202020204" charset="0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99705" y="2834640"/>
            <a:ext cx="4123690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上网交友须谨慎，应保持健康的上网习惯，不与网友“裸聊”，以免落入诈骗分子的“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桃色陷阱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”。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153396" y="192872"/>
            <a:ext cx="1592940" cy="7683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目录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230024" y="905344"/>
            <a:ext cx="1439684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CONTENTS</a:t>
            </a:r>
            <a:endParaRPr lang="zh-CN" altLang="en-US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2" name="图片 1" descr="/Users/baomengmin/Desktop/1627708747399094114.jpeg162770874739909411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-635"/>
            <a:ext cx="6160135" cy="6858000"/>
          </a:xfrm>
          <a:custGeom>
            <a:avLst/>
            <a:gdLst>
              <a:gd name="connsiteX0" fmla="*/ 0 w 6063010"/>
              <a:gd name="connsiteY0" fmla="*/ 0 h 6857999"/>
              <a:gd name="connsiteX1" fmla="*/ 3681981 w 6063010"/>
              <a:gd name="connsiteY1" fmla="*/ 0 h 6857999"/>
              <a:gd name="connsiteX2" fmla="*/ 6063010 w 6063010"/>
              <a:gd name="connsiteY2" fmla="*/ 6857999 h 6857999"/>
              <a:gd name="connsiteX3" fmla="*/ 0 w 6063010"/>
              <a:gd name="connsiteY3" fmla="*/ 6857999 h 6857999"/>
              <a:gd name="connsiteX4" fmla="*/ 0 w 6063010"/>
              <a:gd name="connsiteY4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3010" h="6857999">
                <a:moveTo>
                  <a:pt x="0" y="0"/>
                </a:moveTo>
                <a:lnTo>
                  <a:pt x="3681981" y="0"/>
                </a:lnTo>
                <a:lnTo>
                  <a:pt x="606301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任意多边形: 形状 4"/>
          <p:cNvSpPr/>
          <p:nvPr/>
        </p:nvSpPr>
        <p:spPr>
          <a:xfrm>
            <a:off x="3740260" y="-2"/>
            <a:ext cx="2419212" cy="3427140"/>
          </a:xfrm>
          <a:custGeom>
            <a:avLst/>
            <a:gdLst>
              <a:gd name="connsiteX0" fmla="*/ 0 w 1488681"/>
              <a:gd name="connsiteY0" fmla="*/ 0 h 3427140"/>
              <a:gd name="connsiteX1" fmla="*/ 1488681 w 1488681"/>
              <a:gd name="connsiteY1" fmla="*/ 0 h 3427140"/>
              <a:gd name="connsiteX2" fmla="*/ 733477 w 1488681"/>
              <a:gd name="connsiteY2" fmla="*/ 3427140 h 3427140"/>
              <a:gd name="connsiteX3" fmla="*/ 0 w 1488681"/>
              <a:gd name="connsiteY3" fmla="*/ 0 h 342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8681" h="3427140">
                <a:moveTo>
                  <a:pt x="0" y="0"/>
                </a:moveTo>
                <a:lnTo>
                  <a:pt x="1488681" y="0"/>
                </a:lnTo>
                <a:lnTo>
                  <a:pt x="733477" y="3427140"/>
                </a:lnTo>
                <a:lnTo>
                  <a:pt x="0" y="0"/>
                </a:lnTo>
                <a:close/>
              </a:path>
            </a:pathLst>
          </a:custGeom>
          <a:solidFill>
            <a:srgbClr val="7CB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908800" y="3091815"/>
            <a:ext cx="4825365" cy="845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75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树立新冠疫情防控安全责任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7049971" y="3097337"/>
            <a:ext cx="537234" cy="0"/>
          </a:xfrm>
          <a:prstGeom prst="line">
            <a:avLst/>
          </a:prstGeom>
          <a:ln w="508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6908720" y="2061639"/>
            <a:ext cx="2611457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2"/>
                  <a:srcRect/>
                  <a:stretch>
                    <a:fillRect/>
                  </a:stretch>
                </a:blipFill>
              </a:defRPr>
            </a:lvl1pPr>
          </a:lstStyle>
          <a:p>
            <a:pPr algn="dist"/>
            <a:r>
              <a:rPr lang="en-US" altLang="zh-CN" sz="5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Part</a:t>
            </a:r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5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04</a:t>
            </a:r>
            <a:endParaRPr lang="zh-CN" altLang="en-US" sz="5400" b="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rot="16200000">
            <a:off x="-322886" y="239883"/>
            <a:ext cx="713548" cy="777240"/>
            <a:chOff x="-1152532" y="-2053997"/>
            <a:chExt cx="2731785" cy="2975625"/>
          </a:xfrm>
        </p:grpSpPr>
        <p:sp>
          <p:nvSpPr>
            <p:cNvPr id="5" name="直角三角形 4"/>
            <p:cNvSpPr/>
            <p:nvPr/>
          </p:nvSpPr>
          <p:spPr>
            <a:xfrm rot="13500000" flipV="1">
              <a:off x="-1152532" y="-1810157"/>
              <a:ext cx="2731785" cy="2731785"/>
            </a:xfrm>
            <a:prstGeom prst="rtTriangl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rot="13500000" flipV="1">
              <a:off x="-1152532" y="-2053997"/>
              <a:ext cx="2731785" cy="2731785"/>
            </a:xfrm>
            <a:prstGeom prst="rtTriangle">
              <a:avLst/>
            </a:prstGeom>
            <a:solidFill>
              <a:srgbClr val="7CB0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矩形 1"/>
          <p:cNvSpPr/>
          <p:nvPr/>
        </p:nvSpPr>
        <p:spPr>
          <a:xfrm>
            <a:off x="570230" y="38100"/>
            <a:ext cx="519747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75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树立新冠疫情防控安全责任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77" name="7e61938a-f67c-465d-a770-1d1c4473193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121328" y="1506261"/>
            <a:ext cx="4399160" cy="4398902"/>
            <a:chOff x="4894640" y="2430910"/>
            <a:chExt cx="2402721" cy="2402580"/>
          </a:xfrm>
        </p:grpSpPr>
        <p:sp>
          <p:nvSpPr>
            <p:cNvPr id="78" name="iṡlíḑè"/>
            <p:cNvSpPr/>
            <p:nvPr/>
          </p:nvSpPr>
          <p:spPr bwMode="auto">
            <a:xfrm>
              <a:off x="4894640" y="2430910"/>
              <a:ext cx="2402382" cy="2402580"/>
            </a:xfrm>
            <a:prstGeom prst="ellipse">
              <a:avLst/>
            </a:prstGeom>
            <a:solidFill>
              <a:srgbClr val="F4CF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79" name="ïslïḓê"/>
            <p:cNvSpPr/>
            <p:nvPr/>
          </p:nvSpPr>
          <p:spPr bwMode="auto">
            <a:xfrm>
              <a:off x="4894818" y="3492806"/>
              <a:ext cx="2402543" cy="8257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16236" y="7511"/>
                  </a:lnTo>
                  <a:lnTo>
                    <a:pt x="16236" y="5700"/>
                  </a:lnTo>
                  <a:cubicBezTo>
                    <a:pt x="16236" y="4809"/>
                    <a:pt x="16235" y="4361"/>
                    <a:pt x="16184" y="3888"/>
                  </a:cubicBezTo>
                  <a:cubicBezTo>
                    <a:pt x="16119" y="3370"/>
                    <a:pt x="15978" y="2961"/>
                    <a:pt x="15800" y="2772"/>
                  </a:cubicBezTo>
                  <a:cubicBezTo>
                    <a:pt x="15638" y="2622"/>
                    <a:pt x="15485" y="2621"/>
                    <a:pt x="15183" y="2621"/>
                  </a:cubicBezTo>
                  <a:lnTo>
                    <a:pt x="6417" y="2621"/>
                  </a:lnTo>
                  <a:lnTo>
                    <a:pt x="6411" y="2621"/>
                  </a:lnTo>
                  <a:cubicBezTo>
                    <a:pt x="6110" y="2621"/>
                    <a:pt x="5956" y="2623"/>
                    <a:pt x="5794" y="2772"/>
                  </a:cubicBezTo>
                  <a:cubicBezTo>
                    <a:pt x="5616" y="2961"/>
                    <a:pt x="5477" y="3370"/>
                    <a:pt x="5412" y="3888"/>
                  </a:cubicBezTo>
                  <a:cubicBezTo>
                    <a:pt x="5361" y="4361"/>
                    <a:pt x="5361" y="4807"/>
                    <a:pt x="5361" y="5684"/>
                  </a:cubicBezTo>
                  <a:lnTo>
                    <a:pt x="5361" y="7620"/>
                  </a:lnTo>
                  <a:lnTo>
                    <a:pt x="59" y="21"/>
                  </a:lnTo>
                  <a:cubicBezTo>
                    <a:pt x="42" y="560"/>
                    <a:pt x="28" y="1099"/>
                    <a:pt x="18" y="1640"/>
                  </a:cubicBezTo>
                  <a:cubicBezTo>
                    <a:pt x="8" y="2138"/>
                    <a:pt x="3" y="2637"/>
                    <a:pt x="0" y="3135"/>
                  </a:cubicBezTo>
                  <a:lnTo>
                    <a:pt x="5361" y="10880"/>
                  </a:lnTo>
                  <a:lnTo>
                    <a:pt x="5361" y="11451"/>
                  </a:lnTo>
                  <a:lnTo>
                    <a:pt x="337" y="11462"/>
                  </a:lnTo>
                  <a:cubicBezTo>
                    <a:pt x="382" y="11950"/>
                    <a:pt x="430" y="12438"/>
                    <a:pt x="482" y="12921"/>
                  </a:cubicBezTo>
                  <a:cubicBezTo>
                    <a:pt x="534" y="13409"/>
                    <a:pt x="592" y="13892"/>
                    <a:pt x="651" y="14374"/>
                  </a:cubicBezTo>
                  <a:lnTo>
                    <a:pt x="5361" y="14374"/>
                  </a:lnTo>
                  <a:lnTo>
                    <a:pt x="5361" y="18527"/>
                  </a:lnTo>
                  <a:cubicBezTo>
                    <a:pt x="5361" y="19418"/>
                    <a:pt x="5361" y="19865"/>
                    <a:pt x="5412" y="20339"/>
                  </a:cubicBezTo>
                  <a:cubicBezTo>
                    <a:pt x="5477" y="20856"/>
                    <a:pt x="5616" y="21261"/>
                    <a:pt x="5794" y="21449"/>
                  </a:cubicBezTo>
                  <a:cubicBezTo>
                    <a:pt x="5957" y="21599"/>
                    <a:pt x="6110" y="21600"/>
                    <a:pt x="6411" y="21600"/>
                  </a:cubicBezTo>
                  <a:lnTo>
                    <a:pt x="15178" y="21600"/>
                  </a:lnTo>
                  <a:cubicBezTo>
                    <a:pt x="15484" y="21600"/>
                    <a:pt x="15638" y="21599"/>
                    <a:pt x="15800" y="21449"/>
                  </a:cubicBezTo>
                  <a:cubicBezTo>
                    <a:pt x="15978" y="21261"/>
                    <a:pt x="16119" y="20856"/>
                    <a:pt x="16184" y="20339"/>
                  </a:cubicBezTo>
                  <a:cubicBezTo>
                    <a:pt x="16235" y="19865"/>
                    <a:pt x="16236" y="19420"/>
                    <a:pt x="16236" y="18542"/>
                  </a:cubicBezTo>
                  <a:lnTo>
                    <a:pt x="16236" y="14374"/>
                  </a:lnTo>
                  <a:lnTo>
                    <a:pt x="20922" y="14374"/>
                  </a:lnTo>
                  <a:cubicBezTo>
                    <a:pt x="20998" y="13889"/>
                    <a:pt x="21065" y="13395"/>
                    <a:pt x="21124" y="12889"/>
                  </a:cubicBezTo>
                  <a:cubicBezTo>
                    <a:pt x="21179" y="12409"/>
                    <a:pt x="21226" y="11919"/>
                    <a:pt x="21265" y="11426"/>
                  </a:cubicBezTo>
                  <a:lnTo>
                    <a:pt x="16236" y="11436"/>
                  </a:lnTo>
                  <a:lnTo>
                    <a:pt x="16236" y="10829"/>
                  </a:lnTo>
                  <a:lnTo>
                    <a:pt x="21600" y="3260"/>
                  </a:lnTo>
                  <a:cubicBezTo>
                    <a:pt x="21593" y="2747"/>
                    <a:pt x="21583" y="2230"/>
                    <a:pt x="21571" y="1718"/>
                  </a:cubicBezTo>
                  <a:cubicBezTo>
                    <a:pt x="21559" y="1144"/>
                    <a:pt x="21544" y="572"/>
                    <a:pt x="21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0" name="išlïḑè"/>
            <p:cNvSpPr/>
            <p:nvPr/>
          </p:nvSpPr>
          <p:spPr bwMode="auto">
            <a:xfrm>
              <a:off x="6392450" y="3287324"/>
              <a:ext cx="389666" cy="138271"/>
            </a:xfrm>
            <a:custGeom>
              <a:avLst/>
              <a:gdLst>
                <a:gd name="T0" fmla="+- 0 10756 146"/>
                <a:gd name="T1" fmla="*/ T0 w 21221"/>
                <a:gd name="T2" fmla="+- 0 11229 891"/>
                <a:gd name="T3" fmla="*/ 11229 h 20677"/>
                <a:gd name="T4" fmla="+- 0 10756 146"/>
                <a:gd name="T5" fmla="*/ T4 w 21221"/>
                <a:gd name="T6" fmla="+- 0 11229 891"/>
                <a:gd name="T7" fmla="*/ 11229 h 20677"/>
                <a:gd name="T8" fmla="+- 0 10756 146"/>
                <a:gd name="T9" fmla="*/ T8 w 21221"/>
                <a:gd name="T10" fmla="+- 0 11229 891"/>
                <a:gd name="T11" fmla="*/ 11229 h 20677"/>
                <a:gd name="T12" fmla="+- 0 10756 146"/>
                <a:gd name="T13" fmla="*/ T12 w 21221"/>
                <a:gd name="T14" fmla="+- 0 11229 891"/>
                <a:gd name="T15" fmla="*/ 11229 h 2067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21" h="20677">
                  <a:moveTo>
                    <a:pt x="3729" y="1654"/>
                  </a:moveTo>
                  <a:cubicBezTo>
                    <a:pt x="2500" y="-891"/>
                    <a:pt x="726" y="466"/>
                    <a:pt x="153" y="4389"/>
                  </a:cubicBezTo>
                  <a:cubicBezTo>
                    <a:pt x="-146" y="6439"/>
                    <a:pt x="1" y="8776"/>
                    <a:pt x="533" y="10432"/>
                  </a:cubicBezTo>
                  <a:cubicBezTo>
                    <a:pt x="3402" y="17228"/>
                    <a:pt x="6961" y="20645"/>
                    <a:pt x="10523" y="20677"/>
                  </a:cubicBezTo>
                  <a:cubicBezTo>
                    <a:pt x="14085" y="20709"/>
                    <a:pt x="17649" y="17357"/>
                    <a:pt x="20530" y="10617"/>
                  </a:cubicBezTo>
                  <a:cubicBezTo>
                    <a:pt x="21350" y="8476"/>
                    <a:pt x="21454" y="4985"/>
                    <a:pt x="20771" y="2506"/>
                  </a:cubicBezTo>
                  <a:cubicBezTo>
                    <a:pt x="19934" y="-534"/>
                    <a:pt x="18314" y="-860"/>
                    <a:pt x="17324" y="1813"/>
                  </a:cubicBezTo>
                  <a:cubicBezTo>
                    <a:pt x="15330" y="6158"/>
                    <a:pt x="12923" y="8319"/>
                    <a:pt x="10519" y="8293"/>
                  </a:cubicBezTo>
                  <a:cubicBezTo>
                    <a:pt x="8115" y="8267"/>
                    <a:pt x="5713" y="6055"/>
                    <a:pt x="3729" y="1654"/>
                  </a:cubicBezTo>
                  <a:close/>
                </a:path>
              </a:pathLst>
            </a:custGeom>
            <a:solidFill>
              <a:srgbClr val="4E271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1" name="îsḷíḋe"/>
            <p:cNvSpPr/>
            <p:nvPr/>
          </p:nvSpPr>
          <p:spPr bwMode="auto">
            <a:xfrm>
              <a:off x="5379684" y="3287324"/>
              <a:ext cx="389666" cy="138271"/>
            </a:xfrm>
            <a:custGeom>
              <a:avLst/>
              <a:gdLst>
                <a:gd name="T0" fmla="+- 0 10756 146"/>
                <a:gd name="T1" fmla="*/ T0 w 21221"/>
                <a:gd name="T2" fmla="+- 0 11229 891"/>
                <a:gd name="T3" fmla="*/ 11229 h 20677"/>
                <a:gd name="T4" fmla="+- 0 10756 146"/>
                <a:gd name="T5" fmla="*/ T4 w 21221"/>
                <a:gd name="T6" fmla="+- 0 11229 891"/>
                <a:gd name="T7" fmla="*/ 11229 h 20677"/>
                <a:gd name="T8" fmla="+- 0 10756 146"/>
                <a:gd name="T9" fmla="*/ T8 w 21221"/>
                <a:gd name="T10" fmla="+- 0 11229 891"/>
                <a:gd name="T11" fmla="*/ 11229 h 20677"/>
                <a:gd name="T12" fmla="+- 0 10756 146"/>
                <a:gd name="T13" fmla="*/ T12 w 21221"/>
                <a:gd name="T14" fmla="+- 0 11229 891"/>
                <a:gd name="T15" fmla="*/ 11229 h 2067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21" h="20677">
                  <a:moveTo>
                    <a:pt x="3729" y="1654"/>
                  </a:moveTo>
                  <a:cubicBezTo>
                    <a:pt x="2500" y="-891"/>
                    <a:pt x="726" y="466"/>
                    <a:pt x="153" y="4389"/>
                  </a:cubicBezTo>
                  <a:cubicBezTo>
                    <a:pt x="-146" y="6439"/>
                    <a:pt x="1" y="8776"/>
                    <a:pt x="533" y="10432"/>
                  </a:cubicBezTo>
                  <a:cubicBezTo>
                    <a:pt x="3402" y="17228"/>
                    <a:pt x="6961" y="20645"/>
                    <a:pt x="10523" y="20677"/>
                  </a:cubicBezTo>
                  <a:cubicBezTo>
                    <a:pt x="14085" y="20709"/>
                    <a:pt x="17649" y="17357"/>
                    <a:pt x="20530" y="10617"/>
                  </a:cubicBezTo>
                  <a:cubicBezTo>
                    <a:pt x="21350" y="8476"/>
                    <a:pt x="21454" y="4985"/>
                    <a:pt x="20771" y="2506"/>
                  </a:cubicBezTo>
                  <a:cubicBezTo>
                    <a:pt x="19934" y="-534"/>
                    <a:pt x="18314" y="-860"/>
                    <a:pt x="17324" y="1813"/>
                  </a:cubicBezTo>
                  <a:cubicBezTo>
                    <a:pt x="15330" y="6158"/>
                    <a:pt x="12923" y="8319"/>
                    <a:pt x="10519" y="8293"/>
                  </a:cubicBezTo>
                  <a:cubicBezTo>
                    <a:pt x="8115" y="8267"/>
                    <a:pt x="5713" y="6055"/>
                    <a:pt x="3729" y="1654"/>
                  </a:cubicBezTo>
                  <a:close/>
                </a:path>
              </a:pathLst>
            </a:custGeom>
            <a:solidFill>
              <a:srgbClr val="4E271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37845" y="1432560"/>
            <a:ext cx="6260465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 fontAlgn="auto">
              <a:lnSpc>
                <a:spcPct val="150000"/>
              </a:lnSpc>
            </a:pPr>
            <a:r>
              <a:rPr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1、养成良好的卫生习惯，勤洗手，不随地吐痰，打喷嚏、咳嗽时务必捂住口鼻并及时洗手消毒或将纸巾丢弃至封闭垃圾箱，防止病菌传播；</a:t>
            </a:r>
            <a:endParaRPr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fontAlgn="auto">
              <a:lnSpc>
                <a:spcPct val="150000"/>
              </a:lnSpc>
            </a:pPr>
            <a:r>
              <a:rPr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2、适当开窗通风，注意保持寝室环境卫生；</a:t>
            </a:r>
            <a:endParaRPr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fontAlgn="auto">
              <a:lnSpc>
                <a:spcPct val="150000"/>
              </a:lnSpc>
            </a:pPr>
            <a:r>
              <a:rPr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3、在校期间尽量减少多人聚会，不前往人员密集、空间封闭的校外场所，外出时戴好口罩；</a:t>
            </a:r>
            <a:endParaRPr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fontAlgn="auto">
              <a:lnSpc>
                <a:spcPct val="150000"/>
              </a:lnSpc>
            </a:pPr>
            <a:r>
              <a:rPr 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在校期间</a:t>
            </a:r>
            <a:r>
              <a:rPr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认真配合核酸检测工作、疫苗接种工作的开展</a:t>
            </a:r>
            <a:r>
              <a:rPr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；</a:t>
            </a:r>
            <a:endParaRPr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0" indent="0" algn="l" fontAlgn="auto">
              <a:lnSpc>
                <a:spcPct val="150000"/>
              </a:lnSpc>
            </a:pP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sz="2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在校</a:t>
            </a:r>
            <a:r>
              <a:rPr lang="zh-CN" sz="2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期间</a:t>
            </a:r>
            <a:r>
              <a:rPr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认真配合</a:t>
            </a:r>
            <a:r>
              <a:rPr lang="zh-CN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每次疫情排查工作，本着对自己和他人负责的原则，及时向辅导员老师上报相关情况</a:t>
            </a:r>
            <a:r>
              <a:rPr lang="zh-CN" sz="2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endParaRPr lang="zh-CN" sz="20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153396" y="192872"/>
            <a:ext cx="1592940" cy="7683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目录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230024" y="905344"/>
            <a:ext cx="1439684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CONTENTS</a:t>
            </a:r>
            <a:endParaRPr lang="zh-CN" altLang="en-US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2" name="图片 1" descr="/Users/baomengmin/Desktop/thumb_202004101243142642.jpegthumb_20200410124314264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6160135" cy="6858000"/>
          </a:xfrm>
          <a:custGeom>
            <a:avLst/>
            <a:gdLst>
              <a:gd name="connsiteX0" fmla="*/ 0 w 6063010"/>
              <a:gd name="connsiteY0" fmla="*/ 0 h 6857999"/>
              <a:gd name="connsiteX1" fmla="*/ 3681981 w 6063010"/>
              <a:gd name="connsiteY1" fmla="*/ 0 h 6857999"/>
              <a:gd name="connsiteX2" fmla="*/ 6063010 w 6063010"/>
              <a:gd name="connsiteY2" fmla="*/ 6857999 h 6857999"/>
              <a:gd name="connsiteX3" fmla="*/ 0 w 6063010"/>
              <a:gd name="connsiteY3" fmla="*/ 6857999 h 6857999"/>
              <a:gd name="connsiteX4" fmla="*/ 0 w 6063010"/>
              <a:gd name="connsiteY4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3010" h="6857999">
                <a:moveTo>
                  <a:pt x="0" y="0"/>
                </a:moveTo>
                <a:lnTo>
                  <a:pt x="3681981" y="0"/>
                </a:lnTo>
                <a:lnTo>
                  <a:pt x="606301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任意多边形: 形状 4"/>
          <p:cNvSpPr/>
          <p:nvPr/>
        </p:nvSpPr>
        <p:spPr>
          <a:xfrm>
            <a:off x="3740260" y="-2"/>
            <a:ext cx="2419212" cy="3427140"/>
          </a:xfrm>
          <a:custGeom>
            <a:avLst/>
            <a:gdLst>
              <a:gd name="connsiteX0" fmla="*/ 0 w 1488681"/>
              <a:gd name="connsiteY0" fmla="*/ 0 h 3427140"/>
              <a:gd name="connsiteX1" fmla="*/ 1488681 w 1488681"/>
              <a:gd name="connsiteY1" fmla="*/ 0 h 3427140"/>
              <a:gd name="connsiteX2" fmla="*/ 733477 w 1488681"/>
              <a:gd name="connsiteY2" fmla="*/ 3427140 h 3427140"/>
              <a:gd name="connsiteX3" fmla="*/ 0 w 1488681"/>
              <a:gd name="connsiteY3" fmla="*/ 0 h 342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8681" h="3427140">
                <a:moveTo>
                  <a:pt x="0" y="0"/>
                </a:moveTo>
                <a:lnTo>
                  <a:pt x="1488681" y="0"/>
                </a:lnTo>
                <a:lnTo>
                  <a:pt x="733477" y="3427140"/>
                </a:lnTo>
                <a:lnTo>
                  <a:pt x="0" y="0"/>
                </a:lnTo>
                <a:close/>
              </a:path>
            </a:pathLst>
          </a:custGeom>
          <a:solidFill>
            <a:srgbClr val="7CB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325856" y="3596089"/>
            <a:ext cx="742451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000" spc="600" dirty="0">
                <a:solidFill>
                  <a:srgbClr val="444444"/>
                </a:solidFill>
                <a:latin typeface="微软雅黑 Light" panose="020B0502040204020203" charset="-122"/>
                <a:ea typeface="微软雅黑 Light" panose="020B0502040204020203" charset="-122"/>
              </a:rPr>
              <a:t>谢</a:t>
            </a:r>
            <a:r>
              <a:rPr lang="en-US" altLang="zh-CN" sz="6000" spc="600" dirty="0">
                <a:solidFill>
                  <a:srgbClr val="444444"/>
                </a:solidFill>
                <a:latin typeface="微软雅黑 Light" panose="020B0502040204020203" charset="-122"/>
                <a:ea typeface="微软雅黑 Light" panose="020B0502040204020203" charset="-122"/>
              </a:rPr>
              <a:t> </a:t>
            </a:r>
            <a:r>
              <a:rPr lang="zh-CN" altLang="en-US" sz="6000" spc="600" dirty="0">
                <a:solidFill>
                  <a:srgbClr val="444444"/>
                </a:solidFill>
                <a:latin typeface="微软雅黑 Light" panose="020B0502040204020203" charset="-122"/>
                <a:ea typeface="微软雅黑 Light" panose="020B0502040204020203" charset="-122"/>
              </a:rPr>
              <a:t>谢</a:t>
            </a:r>
            <a:r>
              <a:rPr lang="en-US" altLang="zh-CN" sz="6000" spc="600" dirty="0">
                <a:solidFill>
                  <a:srgbClr val="444444"/>
                </a:solidFill>
                <a:latin typeface="微软雅黑 Light" panose="020B0502040204020203" charset="-122"/>
                <a:ea typeface="微软雅黑 Light" panose="020B0502040204020203" charset="-122"/>
              </a:rPr>
              <a:t> </a:t>
            </a:r>
            <a:r>
              <a:rPr lang="zh-CN" altLang="en-US" sz="6000" spc="600" dirty="0">
                <a:solidFill>
                  <a:srgbClr val="444444"/>
                </a:solidFill>
                <a:latin typeface="微软雅黑 Light" panose="020B0502040204020203" charset="-122"/>
                <a:ea typeface="微软雅黑 Light" panose="020B0502040204020203" charset="-122"/>
              </a:rPr>
              <a:t>观</a:t>
            </a:r>
            <a:r>
              <a:rPr lang="en-US" altLang="zh-CN" sz="6000" spc="600" dirty="0">
                <a:solidFill>
                  <a:srgbClr val="444444"/>
                </a:solidFill>
                <a:latin typeface="微软雅黑 Light" panose="020B0502040204020203" charset="-122"/>
                <a:ea typeface="微软雅黑 Light" panose="020B0502040204020203" charset="-122"/>
              </a:rPr>
              <a:t> </a:t>
            </a:r>
            <a:r>
              <a:rPr lang="zh-CN" altLang="en-US" sz="6000" spc="600" dirty="0">
                <a:solidFill>
                  <a:srgbClr val="444444"/>
                </a:solidFill>
                <a:latin typeface="微软雅黑 Light" panose="020B0502040204020203" charset="-122"/>
                <a:ea typeface="微软雅黑 Light" panose="020B0502040204020203" charset="-122"/>
              </a:rPr>
              <a:t>看</a:t>
            </a:r>
            <a:endParaRPr lang="zh-CN" altLang="en-US" sz="6000" spc="600" dirty="0">
              <a:solidFill>
                <a:srgbClr val="444444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325857" y="2226809"/>
            <a:ext cx="74245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7200" dirty="0">
                <a:solidFill>
                  <a:srgbClr val="7CB0C8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MANY THANKS </a:t>
            </a:r>
            <a:endParaRPr lang="zh-CN" altLang="en-US" sz="8000" dirty="0">
              <a:solidFill>
                <a:srgbClr val="7CB0C8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/Users/baomengmin/Desktop/thumb_202004101536375647.jpegthumb_20200410153637564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635"/>
            <a:ext cx="6158865" cy="6857365"/>
          </a:xfrm>
          <a:custGeom>
            <a:avLst/>
            <a:gdLst>
              <a:gd name="connsiteX0" fmla="*/ 0 w 6063010"/>
              <a:gd name="connsiteY0" fmla="*/ 0 h 6857999"/>
              <a:gd name="connsiteX1" fmla="*/ 3681981 w 6063010"/>
              <a:gd name="connsiteY1" fmla="*/ 0 h 6857999"/>
              <a:gd name="connsiteX2" fmla="*/ 6063010 w 6063010"/>
              <a:gd name="connsiteY2" fmla="*/ 6857999 h 6857999"/>
              <a:gd name="connsiteX3" fmla="*/ 0 w 6063010"/>
              <a:gd name="connsiteY3" fmla="*/ 6857999 h 6857999"/>
              <a:gd name="connsiteX4" fmla="*/ 0 w 6063010"/>
              <a:gd name="connsiteY4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3010" h="6857999">
                <a:moveTo>
                  <a:pt x="0" y="0"/>
                </a:moveTo>
                <a:lnTo>
                  <a:pt x="3681981" y="0"/>
                </a:lnTo>
                <a:lnTo>
                  <a:pt x="606301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" name="任意多边形: 形状 4"/>
          <p:cNvSpPr/>
          <p:nvPr/>
        </p:nvSpPr>
        <p:spPr>
          <a:xfrm>
            <a:off x="3740260" y="-2"/>
            <a:ext cx="2419212" cy="3427140"/>
          </a:xfrm>
          <a:custGeom>
            <a:avLst/>
            <a:gdLst>
              <a:gd name="connsiteX0" fmla="*/ 0 w 1488681"/>
              <a:gd name="connsiteY0" fmla="*/ 0 h 3427140"/>
              <a:gd name="connsiteX1" fmla="*/ 1488681 w 1488681"/>
              <a:gd name="connsiteY1" fmla="*/ 0 h 3427140"/>
              <a:gd name="connsiteX2" fmla="*/ 733477 w 1488681"/>
              <a:gd name="connsiteY2" fmla="*/ 3427140 h 3427140"/>
              <a:gd name="connsiteX3" fmla="*/ 0 w 1488681"/>
              <a:gd name="connsiteY3" fmla="*/ 0 h 342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8681" h="3427140">
                <a:moveTo>
                  <a:pt x="0" y="0"/>
                </a:moveTo>
                <a:lnTo>
                  <a:pt x="1488681" y="0"/>
                </a:lnTo>
                <a:lnTo>
                  <a:pt x="733477" y="3427140"/>
                </a:lnTo>
                <a:lnTo>
                  <a:pt x="0" y="0"/>
                </a:lnTo>
                <a:close/>
              </a:path>
            </a:pathLst>
          </a:custGeom>
          <a:solidFill>
            <a:srgbClr val="7CB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153396" y="192872"/>
            <a:ext cx="1592940" cy="7683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目录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230024" y="905344"/>
            <a:ext cx="1439684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CONTENTS</a:t>
            </a:r>
            <a:endParaRPr lang="zh-CN" altLang="en-US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03010" y="1821180"/>
            <a:ext cx="499300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01.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交运学院园区管理相关规定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303010" y="2905125"/>
            <a:ext cx="519684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02.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构建安全健康宿舍文化氛围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03645" y="3989070"/>
            <a:ext cx="519620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03.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提高防范电信诈骗安全意识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03645" y="5073015"/>
            <a:ext cx="519620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04.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树立新冠疫情防控安全责任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153396" y="192872"/>
            <a:ext cx="1592940" cy="7683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目录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230024" y="905344"/>
            <a:ext cx="1439684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CONTENTS</a:t>
            </a:r>
            <a:endParaRPr lang="zh-CN" altLang="en-US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2" name="图片 1" descr="/Users/baomengmin/Desktop/1627708747399094114.jpeg162770874739909411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-635"/>
            <a:ext cx="6160135" cy="6858000"/>
          </a:xfrm>
          <a:custGeom>
            <a:avLst/>
            <a:gdLst>
              <a:gd name="connsiteX0" fmla="*/ 0 w 6063010"/>
              <a:gd name="connsiteY0" fmla="*/ 0 h 6857999"/>
              <a:gd name="connsiteX1" fmla="*/ 3681981 w 6063010"/>
              <a:gd name="connsiteY1" fmla="*/ 0 h 6857999"/>
              <a:gd name="connsiteX2" fmla="*/ 6063010 w 6063010"/>
              <a:gd name="connsiteY2" fmla="*/ 6857999 h 6857999"/>
              <a:gd name="connsiteX3" fmla="*/ 0 w 6063010"/>
              <a:gd name="connsiteY3" fmla="*/ 6857999 h 6857999"/>
              <a:gd name="connsiteX4" fmla="*/ 0 w 6063010"/>
              <a:gd name="connsiteY4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3010" h="6857999">
                <a:moveTo>
                  <a:pt x="0" y="0"/>
                </a:moveTo>
                <a:lnTo>
                  <a:pt x="3681981" y="0"/>
                </a:lnTo>
                <a:lnTo>
                  <a:pt x="606301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任意多边形: 形状 4"/>
          <p:cNvSpPr/>
          <p:nvPr/>
        </p:nvSpPr>
        <p:spPr>
          <a:xfrm>
            <a:off x="3740260" y="-2"/>
            <a:ext cx="2419212" cy="3427140"/>
          </a:xfrm>
          <a:custGeom>
            <a:avLst/>
            <a:gdLst>
              <a:gd name="connsiteX0" fmla="*/ 0 w 1488681"/>
              <a:gd name="connsiteY0" fmla="*/ 0 h 3427140"/>
              <a:gd name="connsiteX1" fmla="*/ 1488681 w 1488681"/>
              <a:gd name="connsiteY1" fmla="*/ 0 h 3427140"/>
              <a:gd name="connsiteX2" fmla="*/ 733477 w 1488681"/>
              <a:gd name="connsiteY2" fmla="*/ 3427140 h 3427140"/>
              <a:gd name="connsiteX3" fmla="*/ 0 w 1488681"/>
              <a:gd name="connsiteY3" fmla="*/ 0 h 342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8681" h="3427140">
                <a:moveTo>
                  <a:pt x="0" y="0"/>
                </a:moveTo>
                <a:lnTo>
                  <a:pt x="1488681" y="0"/>
                </a:lnTo>
                <a:lnTo>
                  <a:pt x="733477" y="3427140"/>
                </a:lnTo>
                <a:lnTo>
                  <a:pt x="0" y="0"/>
                </a:lnTo>
                <a:close/>
              </a:path>
            </a:pathLst>
          </a:custGeom>
          <a:solidFill>
            <a:srgbClr val="7CB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908800" y="3091815"/>
            <a:ext cx="4825365" cy="845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75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交运学院园区管理相关规定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Rectangle 11"/>
          <p:cNvSpPr/>
          <p:nvPr/>
        </p:nvSpPr>
        <p:spPr>
          <a:xfrm>
            <a:off x="6908800" y="4043680"/>
            <a:ext cx="1986915" cy="163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charset="0"/>
              <a:buChar char="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隶变-简" panose="02010600040101010101" charset="-122"/>
                <a:ea typeface="隶变-简" panose="02010600040101010101" charset="-122"/>
                <a:cs typeface="Arial" panose="020B0604020202020204" pitchFamily="34" charset="0"/>
              </a:rPr>
              <a:t>宿舍卫生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隶变-简" panose="02010600040101010101" charset="-122"/>
              <a:ea typeface="隶变-简" panose="02010600040101010101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charset="0"/>
              <a:buChar char="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隶变-简" panose="02010600040101010101" charset="-122"/>
                <a:ea typeface="隶变-简" panose="02010600040101010101" charset="-122"/>
                <a:cs typeface="Arial" panose="020B0604020202020204" pitchFamily="34" charset="0"/>
              </a:rPr>
              <a:t>宿舍安全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隶变-简" panose="02010600040101010101" charset="-122"/>
              <a:ea typeface="隶变-简" panose="02010600040101010101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charset="0"/>
              <a:buChar char="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隶变-简" panose="02010600040101010101" charset="-122"/>
                <a:ea typeface="隶变-简" panose="02010600040101010101" charset="-122"/>
                <a:cs typeface="Arial" panose="020B0604020202020204" pitchFamily="34" charset="0"/>
              </a:rPr>
              <a:t>宿舍检查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隶变-简" panose="02010600040101010101" charset="-122"/>
              <a:ea typeface="隶变-简" panose="02010600040101010101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charset="0"/>
              <a:buChar char="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隶变-简" panose="02010600040101010101" charset="-122"/>
                <a:ea typeface="隶变-简" panose="02010600040101010101" charset="-122"/>
                <a:cs typeface="Arial" panose="020B0604020202020204" pitchFamily="34" charset="0"/>
              </a:rPr>
              <a:t>晚出晚归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隶变-简" panose="02010600040101010101" charset="-122"/>
              <a:ea typeface="隶变-简" panose="02010600040101010101" charset="-122"/>
              <a:cs typeface="Arial" panose="020B0604020202020204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7049971" y="3097337"/>
            <a:ext cx="537234" cy="0"/>
          </a:xfrm>
          <a:prstGeom prst="line">
            <a:avLst/>
          </a:prstGeom>
          <a:ln w="508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6908720" y="2061639"/>
            <a:ext cx="261145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2"/>
                  <a:srcRect/>
                  <a:stretch>
                    <a:fillRect/>
                  </a:stretch>
                </a:blipFill>
              </a:defRPr>
            </a:lvl1pPr>
          </a:lstStyle>
          <a:p>
            <a:pPr algn="dist"/>
            <a:r>
              <a:rPr lang="en-US" altLang="zh-CN" sz="5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Part</a:t>
            </a:r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5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01</a:t>
            </a:r>
            <a:endParaRPr lang="zh-CN" altLang="en-US" sz="5400" b="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rot="16200000">
            <a:off x="-322886" y="239883"/>
            <a:ext cx="713548" cy="777240"/>
            <a:chOff x="-1152532" y="-2053997"/>
            <a:chExt cx="2731785" cy="2975625"/>
          </a:xfrm>
        </p:grpSpPr>
        <p:sp>
          <p:nvSpPr>
            <p:cNvPr id="5" name="直角三角形 4"/>
            <p:cNvSpPr/>
            <p:nvPr/>
          </p:nvSpPr>
          <p:spPr>
            <a:xfrm rot="13500000" flipV="1">
              <a:off x="-1152532" y="-1810157"/>
              <a:ext cx="2731785" cy="2731785"/>
            </a:xfrm>
            <a:prstGeom prst="rtTriangl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rot="13500000" flipV="1">
              <a:off x="-1152532" y="-2053997"/>
              <a:ext cx="2731785" cy="2731785"/>
            </a:xfrm>
            <a:prstGeom prst="rtTriangle">
              <a:avLst/>
            </a:prstGeom>
            <a:solidFill>
              <a:srgbClr val="7CB0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7" name="矩形 6"/>
          <p:cNvSpPr/>
          <p:nvPr/>
        </p:nvSpPr>
        <p:spPr>
          <a:xfrm>
            <a:off x="570230" y="38100"/>
            <a:ext cx="519747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75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交运学院园区管理相关规定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3835" y="1882140"/>
            <a:ext cx="6212205" cy="4837430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800" spc="1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</a:t>
            </a:r>
            <a:r>
              <a:rPr lang="zh-CN" altLang="en-US" sz="2800" spc="1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、学生宿舍内卫生由</a:t>
            </a:r>
            <a:r>
              <a:rPr lang="zh-CN" altLang="en-US" sz="2800" b="1" spc="100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学生自行负责保持清洁</a:t>
            </a:r>
            <a:r>
              <a:rPr lang="zh-CN" altLang="en-US" sz="2800" spc="1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，学生应讲究个人卫生并</a:t>
            </a:r>
            <a:r>
              <a:rPr lang="zh-CN" altLang="en-US" sz="2800" b="1" spc="100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保持室内整洁不得堆放杂物</a:t>
            </a:r>
            <a:r>
              <a:rPr lang="zh-CN" altLang="en-US" sz="2800" spc="1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</a:t>
            </a:r>
            <a:endParaRPr lang="zh-CN" altLang="en-US" sz="2800" spc="1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l">
              <a:lnSpc>
                <a:spcPct val="130000"/>
              </a:lnSpc>
            </a:pPr>
            <a:endParaRPr lang="zh-CN" altLang="en-US" sz="2800" spc="1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2800" spc="1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微软雅黑 Light" panose="020B0502040204020203" charset="-122"/>
              </a:rPr>
              <a:t>2</a:t>
            </a:r>
            <a:r>
              <a:rPr lang="zh-CN" altLang="en-US" sz="2800" spc="1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微软雅黑 Light" panose="020B0502040204020203" charset="-122"/>
              </a:rPr>
              <a:t>、后勤与基建管理处、物业服务中心负责做好学生公寓公共区域清洁卫生，</a:t>
            </a:r>
            <a:r>
              <a:rPr lang="zh-CN" altLang="en-US" sz="2800" b="1" spc="100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微软雅黑 Light" panose="020B0502040204020203" charset="-122"/>
              </a:rPr>
              <a:t>学生应自觉维护公共区域卫生</a:t>
            </a:r>
            <a:r>
              <a:rPr lang="zh-CN" altLang="en-US" sz="2800" spc="100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微软雅黑 Light" panose="020B0502040204020203" charset="-122"/>
              </a:rPr>
              <a:t>。</a:t>
            </a:r>
            <a:endParaRPr lang="zh-CN" altLang="en-US" sz="2800" spc="100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微软雅黑 Light" panose="020B0502040204020203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89940" y="984885"/>
            <a:ext cx="3074670" cy="998855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3200" spc="100" dirty="0">
                <a:solidFill>
                  <a:srgbClr val="0079BA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一、卫生管理</a:t>
            </a:r>
            <a:endParaRPr lang="zh-CN" altLang="en-US" sz="3200" spc="100" dirty="0">
              <a:solidFill>
                <a:srgbClr val="0079BA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14" name="Picture 11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0" y="991115"/>
            <a:ext cx="7133716" cy="5933440"/>
          </a:xfrm>
          <a:prstGeom prst="rect">
            <a:avLst/>
          </a:prstGeom>
        </p:spPr>
      </p:pic>
      <p:pic>
        <p:nvPicPr>
          <p:cNvPr id="19" name="图片 18" descr="/Users/baomengmin/Desktop/thumb_202005221635256768.jpegthumb_202005221635256768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837089" y="1485889"/>
            <a:ext cx="6290988" cy="355663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rot="16200000">
            <a:off x="-322886" y="239883"/>
            <a:ext cx="713548" cy="777240"/>
            <a:chOff x="-1152532" y="-2053997"/>
            <a:chExt cx="2731785" cy="2975625"/>
          </a:xfrm>
        </p:grpSpPr>
        <p:sp>
          <p:nvSpPr>
            <p:cNvPr id="5" name="直角三角形 4"/>
            <p:cNvSpPr/>
            <p:nvPr/>
          </p:nvSpPr>
          <p:spPr>
            <a:xfrm rot="13500000" flipV="1">
              <a:off x="-1152532" y="-1810157"/>
              <a:ext cx="2731785" cy="2731785"/>
            </a:xfrm>
            <a:prstGeom prst="rtTriangl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rot="13500000" flipV="1">
              <a:off x="-1152532" y="-2053997"/>
              <a:ext cx="2731785" cy="2731785"/>
            </a:xfrm>
            <a:prstGeom prst="rtTriangle">
              <a:avLst/>
            </a:prstGeom>
            <a:solidFill>
              <a:srgbClr val="7CB0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7" name="矩形 6"/>
          <p:cNvSpPr/>
          <p:nvPr/>
        </p:nvSpPr>
        <p:spPr>
          <a:xfrm>
            <a:off x="570230" y="38100"/>
            <a:ext cx="519747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75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交运学院园区管理相关规定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9305" y="1012825"/>
            <a:ext cx="3074670" cy="918845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zh-CN" altLang="en-US" sz="3200" spc="100" dirty="0">
                <a:solidFill>
                  <a:srgbClr val="0079BA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二、安全管理</a:t>
            </a:r>
            <a:endParaRPr lang="zh-CN" altLang="en-US" sz="3200" spc="100" dirty="0">
              <a:solidFill>
                <a:srgbClr val="0079BA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8" name="ïšļïḑè"/>
          <p:cNvSpPr/>
          <p:nvPr/>
        </p:nvSpPr>
        <p:spPr bwMode="auto">
          <a:xfrm>
            <a:off x="1805305" y="1827530"/>
            <a:ext cx="9248775" cy="114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隶变-简" panose="02010600040101010101" charset="-122"/>
                <a:ea typeface="隶变-简" panose="02010600040101010101" charset="-122"/>
              </a:rPr>
              <a:t>学生应积极学习安全知识，参与安全教育，树立安全风险防范和自我保护意识，掌握必要的消防安全技能、自救技能；主动配合学校相关部门进行安全检查，积极参加学校应急疏散演练及消防演练。</a:t>
            </a:r>
            <a:endParaRPr lang="zh-CN" altLang="en-US" b="1" dirty="0">
              <a:latin typeface="隶变-简" panose="02010600040101010101" charset="-122"/>
              <a:ea typeface="隶变-简" panose="02010600040101010101" charset="-122"/>
            </a:endParaRPr>
          </a:p>
        </p:txBody>
      </p:sp>
      <p:sp>
        <p:nvSpPr>
          <p:cNvPr id="11" name="íṩľiḋé"/>
          <p:cNvSpPr/>
          <p:nvPr/>
        </p:nvSpPr>
        <p:spPr bwMode="auto">
          <a:xfrm>
            <a:off x="1804035" y="2995295"/>
            <a:ext cx="9291320" cy="84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lvl="0" indent="-171450" algn="just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隶变-简" panose="02010600040101010101" charset="-122"/>
                <a:ea typeface="隶变-简" panose="02010600040101010101" charset="-122"/>
                <a:sym typeface="+mn-ea"/>
              </a:rPr>
              <a:t>学生应严格遵守宿舍安全管理规定，</a:t>
            </a:r>
            <a:r>
              <a:rPr lang="zh-CN" altLang="en-US" b="1" dirty="0">
                <a:solidFill>
                  <a:schemeClr val="tx1"/>
                </a:solidFill>
                <a:latin typeface="隶变-简" panose="02010600040101010101" charset="-122"/>
                <a:ea typeface="隶变-简" panose="02010600040101010101" charset="-122"/>
                <a:sym typeface="+mn-ea"/>
              </a:rPr>
              <a:t>严禁</a:t>
            </a:r>
            <a:r>
              <a:rPr lang="zh-CN" altLang="en-US" b="1" dirty="0">
                <a:solidFill>
                  <a:srgbClr val="FF0000"/>
                </a:solidFill>
                <a:latin typeface="隶变-简" panose="02010600040101010101" charset="-122"/>
                <a:ea typeface="隶变-简" panose="02010600040101010101" charset="-122"/>
                <a:sym typeface="+mn-ea"/>
              </a:rPr>
              <a:t>使用和存放违章电器</a:t>
            </a:r>
            <a:r>
              <a:rPr lang="zh-CN" altLang="en-US" b="1" dirty="0">
                <a:latin typeface="隶变-简" panose="02010600040101010101" charset="-122"/>
                <a:ea typeface="隶变-简" panose="02010600040101010101" charset="-122"/>
                <a:sym typeface="+mn-ea"/>
              </a:rPr>
              <a:t>，严禁</a:t>
            </a:r>
            <a:r>
              <a:rPr lang="zh-CN" altLang="en-US" b="1" dirty="0">
                <a:solidFill>
                  <a:srgbClr val="FF0000"/>
                </a:solidFill>
                <a:latin typeface="隶变-简" panose="02010600040101010101" charset="-122"/>
                <a:ea typeface="隶变-简" panose="02010600040101010101" charset="-122"/>
                <a:sym typeface="+mn-ea"/>
              </a:rPr>
              <a:t>吸烟</a:t>
            </a:r>
            <a:r>
              <a:rPr lang="zh-CN" altLang="en-US" b="1" dirty="0">
                <a:latin typeface="隶变-简" panose="02010600040101010101" charset="-122"/>
                <a:ea typeface="隶变-简" panose="02010600040101010101" charset="-122"/>
                <a:sym typeface="+mn-ea"/>
              </a:rPr>
              <a:t>，严禁</a:t>
            </a:r>
            <a:r>
              <a:rPr lang="zh-CN" altLang="en-US" b="1" dirty="0">
                <a:solidFill>
                  <a:srgbClr val="FF0000"/>
                </a:solidFill>
                <a:latin typeface="隶变-简" panose="02010600040101010101" charset="-122"/>
                <a:ea typeface="隶变-简" panose="02010600040101010101" charset="-122"/>
                <a:sym typeface="+mn-ea"/>
              </a:rPr>
              <a:t>使用明火</a:t>
            </a:r>
            <a:r>
              <a:rPr lang="zh-CN" altLang="en-US" b="1" dirty="0">
                <a:latin typeface="隶变-简" panose="02010600040101010101" charset="-122"/>
                <a:ea typeface="隶变-简" panose="02010600040101010101" charset="-122"/>
                <a:sym typeface="+mn-ea"/>
              </a:rPr>
              <a:t>，严禁</a:t>
            </a:r>
            <a:r>
              <a:rPr lang="zh-CN" altLang="en-US" b="1" dirty="0">
                <a:solidFill>
                  <a:srgbClr val="FF0000"/>
                </a:solidFill>
                <a:latin typeface="隶变-简" panose="02010600040101010101" charset="-122"/>
                <a:ea typeface="隶变-简" panose="02010600040101010101" charset="-122"/>
                <a:sym typeface="+mn-ea"/>
              </a:rPr>
              <a:t>存放易燃易爆有毒等危险品</a:t>
            </a:r>
            <a:r>
              <a:rPr lang="zh-CN" altLang="en-US" b="1" dirty="0">
                <a:latin typeface="隶变-简" panose="02010600040101010101" charset="-122"/>
                <a:ea typeface="隶变-简" panose="02010600040101010101" charset="-122"/>
                <a:sym typeface="+mn-ea"/>
              </a:rPr>
              <a:t>，严禁</a:t>
            </a:r>
            <a:r>
              <a:rPr lang="zh-CN" altLang="en-US" b="1" dirty="0">
                <a:solidFill>
                  <a:srgbClr val="FF0000"/>
                </a:solidFill>
                <a:latin typeface="隶变-简" panose="02010600040101010101" charset="-122"/>
                <a:ea typeface="隶变-简" panose="02010600040101010101" charset="-122"/>
                <a:sym typeface="+mn-ea"/>
              </a:rPr>
              <a:t>存放管制刀具或其他违禁品</a:t>
            </a:r>
            <a:r>
              <a:rPr lang="zh-CN" altLang="en-US" b="1" dirty="0">
                <a:latin typeface="隶变-简" panose="02010600040101010101" charset="-122"/>
                <a:ea typeface="隶变-简" panose="02010600040101010101" charset="-122"/>
                <a:sym typeface="+mn-ea"/>
              </a:rPr>
              <a:t>, 严禁</a:t>
            </a:r>
            <a:r>
              <a:rPr lang="zh-CN" altLang="en-US" b="1" dirty="0">
                <a:solidFill>
                  <a:srgbClr val="FF0000"/>
                </a:solidFill>
                <a:latin typeface="隶变-简" panose="02010600040101010101" charset="-122"/>
                <a:ea typeface="隶变-简" panose="02010600040101010101" charset="-122"/>
                <a:sym typeface="+mn-ea"/>
              </a:rPr>
              <a:t>将电动车及充电配件带入宿舍楼</a:t>
            </a:r>
            <a:r>
              <a:rPr lang="zh-CN" altLang="en-US" b="1" dirty="0">
                <a:latin typeface="隶变-简" panose="02010600040101010101" charset="-122"/>
                <a:ea typeface="隶变-简" panose="02010600040101010101" charset="-122"/>
                <a:sym typeface="+mn-ea"/>
              </a:rPr>
              <a:t>，严禁</a:t>
            </a:r>
            <a:r>
              <a:rPr lang="zh-CN" altLang="en-US" b="1" dirty="0">
                <a:solidFill>
                  <a:srgbClr val="FF0000"/>
                </a:solidFill>
                <a:latin typeface="隶变-简" panose="02010600040101010101" charset="-122"/>
                <a:ea typeface="隶变-简" panose="02010600040101010101" charset="-122"/>
                <a:sym typeface="+mn-ea"/>
              </a:rPr>
              <a:t>在公共区域垂吊电线充电</a:t>
            </a:r>
            <a:r>
              <a:rPr lang="zh-CN" altLang="en-US" b="1" dirty="0">
                <a:latin typeface="隶变-简" panose="02010600040101010101" charset="-122"/>
                <a:ea typeface="隶变-简" panose="02010600040101010101" charset="-122"/>
                <a:sym typeface="+mn-ea"/>
              </a:rPr>
              <a:t>。</a:t>
            </a:r>
            <a:endParaRPr lang="zh-CN" altLang="en-US" b="1" dirty="0">
              <a:latin typeface="隶变-简" panose="02010600040101010101" charset="-122"/>
              <a:ea typeface="隶变-简" panose="02010600040101010101" charset="-122"/>
              <a:sym typeface="+mn-ea"/>
            </a:endParaRPr>
          </a:p>
        </p:txBody>
      </p:sp>
      <p:sp>
        <p:nvSpPr>
          <p:cNvPr id="13" name="iśḷiḓé"/>
          <p:cNvSpPr/>
          <p:nvPr/>
        </p:nvSpPr>
        <p:spPr bwMode="auto">
          <a:xfrm>
            <a:off x="1803400" y="4066540"/>
            <a:ext cx="929068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lvl="0" indent="-17145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隶变-简" panose="02010600040101010101" charset="-122"/>
                <a:ea typeface="隶变-简" panose="02010600040101010101" charset="-122"/>
                <a:sym typeface="+mn-ea"/>
              </a:rPr>
              <a:t>学生不得在学生公寓内有</a:t>
            </a:r>
            <a:r>
              <a:rPr lang="zh-CN" altLang="en-US" b="1" dirty="0">
                <a:solidFill>
                  <a:srgbClr val="FF0000"/>
                </a:solidFill>
                <a:latin typeface="隶变-简" panose="02010600040101010101" charset="-122"/>
                <a:ea typeface="隶变-简" panose="02010600040101010101" charset="-122"/>
                <a:sym typeface="+mn-ea"/>
              </a:rPr>
              <a:t>酗酒</a:t>
            </a:r>
            <a:r>
              <a:rPr lang="zh-CN" altLang="en-US" b="1" dirty="0">
                <a:latin typeface="隶变-简" panose="02010600040101010101" charset="-122"/>
                <a:ea typeface="隶变-简" panose="02010600040101010101" charset="-122"/>
                <a:sym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隶变-简" panose="02010600040101010101" charset="-122"/>
                <a:ea typeface="隶变-简" panose="02010600040101010101" charset="-122"/>
                <a:sym typeface="+mn-ea"/>
              </a:rPr>
              <a:t>赌博</a:t>
            </a:r>
            <a:r>
              <a:rPr lang="zh-CN" altLang="en-US" b="1" dirty="0">
                <a:latin typeface="隶变-简" panose="02010600040101010101" charset="-122"/>
                <a:ea typeface="隶变-简" panose="02010600040101010101" charset="-122"/>
                <a:sym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隶变-简" panose="02010600040101010101" charset="-122"/>
                <a:ea typeface="隶变-简" panose="02010600040101010101" charset="-122"/>
                <a:sym typeface="+mn-ea"/>
              </a:rPr>
              <a:t>打架斗殴</a:t>
            </a:r>
            <a:r>
              <a:rPr lang="zh-CN" altLang="en-US" b="1" dirty="0">
                <a:latin typeface="隶变-简" panose="02010600040101010101" charset="-122"/>
                <a:ea typeface="隶变-简" panose="02010600040101010101" charset="-122"/>
                <a:sym typeface="+mn-ea"/>
              </a:rPr>
              <a:t>及其他</a:t>
            </a:r>
            <a:r>
              <a:rPr lang="zh-CN" altLang="en-US" b="1" dirty="0">
                <a:solidFill>
                  <a:srgbClr val="FF0000"/>
                </a:solidFill>
                <a:latin typeface="隶变-简" panose="02010600040101010101" charset="-122"/>
                <a:ea typeface="隶变-简" panose="02010600040101010101" charset="-122"/>
                <a:sym typeface="+mn-ea"/>
              </a:rPr>
              <a:t>各类违法违纪行为</a:t>
            </a:r>
            <a:r>
              <a:rPr lang="zh-CN" altLang="en-US" b="1" dirty="0">
                <a:latin typeface="隶变-简" panose="02010600040101010101" charset="-122"/>
                <a:ea typeface="隶变-简" panose="02010600040101010101" charset="-122"/>
                <a:sym typeface="+mn-ea"/>
              </a:rPr>
              <a:t>。</a:t>
            </a:r>
            <a:endParaRPr lang="zh-CN" altLang="en-US" b="1" dirty="0">
              <a:latin typeface="隶变-简" panose="02010600040101010101" charset="-122"/>
              <a:ea typeface="隶变-简" panose="02010600040101010101" charset="-122"/>
              <a:sym typeface="+mn-ea"/>
            </a:endParaRPr>
          </a:p>
        </p:txBody>
      </p:sp>
      <p:sp>
        <p:nvSpPr>
          <p:cNvPr id="14" name="iṩľiḑê"/>
          <p:cNvSpPr/>
          <p:nvPr/>
        </p:nvSpPr>
        <p:spPr>
          <a:xfrm>
            <a:off x="1436282" y="4637276"/>
            <a:ext cx="275300" cy="231400"/>
          </a:xfrm>
          <a:custGeom>
            <a:avLst/>
            <a:gdLst>
              <a:gd name="connsiteX0" fmla="*/ 536415 w 607227"/>
              <a:gd name="connsiteY0" fmla="*/ 12631 h 510399"/>
              <a:gd name="connsiteX1" fmla="*/ 557192 w 607227"/>
              <a:gd name="connsiteY1" fmla="*/ 21221 h 510399"/>
              <a:gd name="connsiteX2" fmla="*/ 598584 w 607227"/>
              <a:gd name="connsiteY2" fmla="*/ 62633 h 510399"/>
              <a:gd name="connsiteX3" fmla="*/ 598584 w 607227"/>
              <a:gd name="connsiteY3" fmla="*/ 104044 h 510399"/>
              <a:gd name="connsiteX4" fmla="*/ 511175 w 607227"/>
              <a:gd name="connsiteY4" fmla="*/ 191324 h 510399"/>
              <a:gd name="connsiteX5" fmla="*/ 444948 w 607227"/>
              <a:gd name="connsiteY5" fmla="*/ 257453 h 510399"/>
              <a:gd name="connsiteX6" fmla="*/ 339441 w 607227"/>
              <a:gd name="connsiteY6" fmla="*/ 362805 h 510399"/>
              <a:gd name="connsiteX7" fmla="*/ 297968 w 607227"/>
              <a:gd name="connsiteY7" fmla="*/ 404217 h 510399"/>
              <a:gd name="connsiteX8" fmla="*/ 277191 w 607227"/>
              <a:gd name="connsiteY8" fmla="*/ 412807 h 510399"/>
              <a:gd name="connsiteX9" fmla="*/ 256495 w 607227"/>
              <a:gd name="connsiteY9" fmla="*/ 404217 h 510399"/>
              <a:gd name="connsiteX10" fmla="*/ 215023 w 607227"/>
              <a:gd name="connsiteY10" fmla="*/ 362805 h 510399"/>
              <a:gd name="connsiteX11" fmla="*/ 138814 w 607227"/>
              <a:gd name="connsiteY11" fmla="*/ 286790 h 510399"/>
              <a:gd name="connsiteX12" fmla="*/ 138814 w 607227"/>
              <a:gd name="connsiteY12" fmla="*/ 245378 h 510399"/>
              <a:gd name="connsiteX13" fmla="*/ 180286 w 607227"/>
              <a:gd name="connsiteY13" fmla="*/ 203967 h 510399"/>
              <a:gd name="connsiteX14" fmla="*/ 201063 w 607227"/>
              <a:gd name="connsiteY14" fmla="*/ 195376 h 510399"/>
              <a:gd name="connsiteX15" fmla="*/ 221759 w 607227"/>
              <a:gd name="connsiteY15" fmla="*/ 203967 h 510399"/>
              <a:gd name="connsiteX16" fmla="*/ 277191 w 607227"/>
              <a:gd name="connsiteY16" fmla="*/ 259317 h 510399"/>
              <a:gd name="connsiteX17" fmla="*/ 444948 w 607227"/>
              <a:gd name="connsiteY17" fmla="*/ 91807 h 510399"/>
              <a:gd name="connsiteX18" fmla="*/ 503951 w 607227"/>
              <a:gd name="connsiteY18" fmla="*/ 32891 h 510399"/>
              <a:gd name="connsiteX19" fmla="*/ 515719 w 607227"/>
              <a:gd name="connsiteY19" fmla="*/ 21221 h 510399"/>
              <a:gd name="connsiteX20" fmla="*/ 536415 w 607227"/>
              <a:gd name="connsiteY20" fmla="*/ 12631 h 510399"/>
              <a:gd name="connsiteX21" fmla="*/ 61847 w 607227"/>
              <a:gd name="connsiteY21" fmla="*/ 0 h 510399"/>
              <a:gd name="connsiteX22" fmla="*/ 449328 w 607227"/>
              <a:gd name="connsiteY22" fmla="*/ 0 h 510399"/>
              <a:gd name="connsiteX23" fmla="*/ 491858 w 607227"/>
              <a:gd name="connsiteY23" fmla="*/ 17019 h 510399"/>
              <a:gd name="connsiteX24" fmla="*/ 442591 w 607227"/>
              <a:gd name="connsiteY24" fmla="*/ 66130 h 510399"/>
              <a:gd name="connsiteX25" fmla="*/ 66230 w 607227"/>
              <a:gd name="connsiteY25" fmla="*/ 66130 h 510399"/>
              <a:gd name="connsiteX26" fmla="*/ 66230 w 607227"/>
              <a:gd name="connsiteY26" fmla="*/ 444269 h 510399"/>
              <a:gd name="connsiteX27" fmla="*/ 444945 w 607227"/>
              <a:gd name="connsiteY27" fmla="*/ 444269 h 510399"/>
              <a:gd name="connsiteX28" fmla="*/ 444945 w 607227"/>
              <a:gd name="connsiteY28" fmla="*/ 285590 h 510399"/>
              <a:gd name="connsiteX29" fmla="*/ 511175 w 607227"/>
              <a:gd name="connsiteY29" fmla="*/ 219460 h 510399"/>
              <a:gd name="connsiteX30" fmla="*/ 511175 w 607227"/>
              <a:gd name="connsiteY30" fmla="*/ 448645 h 510399"/>
              <a:gd name="connsiteX31" fmla="*/ 449328 w 607227"/>
              <a:gd name="connsiteY31" fmla="*/ 510399 h 510399"/>
              <a:gd name="connsiteX32" fmla="*/ 61847 w 607227"/>
              <a:gd name="connsiteY32" fmla="*/ 510399 h 510399"/>
              <a:gd name="connsiteX33" fmla="*/ 0 w 607227"/>
              <a:gd name="connsiteY33" fmla="*/ 448645 h 510399"/>
              <a:gd name="connsiteX34" fmla="*/ 0 w 607227"/>
              <a:gd name="connsiteY34" fmla="*/ 61673 h 510399"/>
              <a:gd name="connsiteX35" fmla="*/ 61847 w 607227"/>
              <a:gd name="connsiteY35" fmla="*/ 0 h 51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7227" h="510399">
                <a:moveTo>
                  <a:pt x="536415" y="12631"/>
                </a:moveTo>
                <a:cubicBezTo>
                  <a:pt x="543882" y="12631"/>
                  <a:pt x="551430" y="15467"/>
                  <a:pt x="557192" y="21221"/>
                </a:cubicBezTo>
                <a:lnTo>
                  <a:pt x="598584" y="62633"/>
                </a:lnTo>
                <a:cubicBezTo>
                  <a:pt x="610108" y="74059"/>
                  <a:pt x="610108" y="92618"/>
                  <a:pt x="598584" y="104044"/>
                </a:cubicBezTo>
                <a:lnTo>
                  <a:pt x="511175" y="191324"/>
                </a:lnTo>
                <a:lnTo>
                  <a:pt x="444948" y="257453"/>
                </a:lnTo>
                <a:lnTo>
                  <a:pt x="339441" y="362805"/>
                </a:lnTo>
                <a:lnTo>
                  <a:pt x="297968" y="404217"/>
                </a:lnTo>
                <a:cubicBezTo>
                  <a:pt x="292206" y="409971"/>
                  <a:pt x="284739" y="412807"/>
                  <a:pt x="277191" y="412807"/>
                </a:cubicBezTo>
                <a:cubicBezTo>
                  <a:pt x="269724" y="412807"/>
                  <a:pt x="262177" y="409971"/>
                  <a:pt x="256495" y="404217"/>
                </a:cubicBezTo>
                <a:lnTo>
                  <a:pt x="215023" y="362805"/>
                </a:lnTo>
                <a:lnTo>
                  <a:pt x="138814" y="286790"/>
                </a:lnTo>
                <a:cubicBezTo>
                  <a:pt x="127370" y="275363"/>
                  <a:pt x="127370" y="256805"/>
                  <a:pt x="138814" y="245378"/>
                </a:cubicBezTo>
                <a:lnTo>
                  <a:pt x="180286" y="203967"/>
                </a:lnTo>
                <a:cubicBezTo>
                  <a:pt x="186049" y="198213"/>
                  <a:pt x="193515" y="195376"/>
                  <a:pt x="201063" y="195376"/>
                </a:cubicBezTo>
                <a:cubicBezTo>
                  <a:pt x="208530" y="195376"/>
                  <a:pt x="215997" y="198213"/>
                  <a:pt x="221759" y="203967"/>
                </a:cubicBezTo>
                <a:lnTo>
                  <a:pt x="277191" y="259317"/>
                </a:lnTo>
                <a:lnTo>
                  <a:pt x="444948" y="91807"/>
                </a:lnTo>
                <a:lnTo>
                  <a:pt x="503951" y="32891"/>
                </a:lnTo>
                <a:lnTo>
                  <a:pt x="515719" y="21221"/>
                </a:lnTo>
                <a:cubicBezTo>
                  <a:pt x="521401" y="15467"/>
                  <a:pt x="528949" y="12631"/>
                  <a:pt x="536415" y="12631"/>
                </a:cubicBezTo>
                <a:close/>
                <a:moveTo>
                  <a:pt x="61847" y="0"/>
                </a:moveTo>
                <a:lnTo>
                  <a:pt x="449328" y="0"/>
                </a:lnTo>
                <a:cubicBezTo>
                  <a:pt x="465804" y="0"/>
                  <a:pt x="480738" y="6483"/>
                  <a:pt x="491858" y="17019"/>
                </a:cubicBezTo>
                <a:lnTo>
                  <a:pt x="442591" y="66130"/>
                </a:lnTo>
                <a:lnTo>
                  <a:pt x="66230" y="66130"/>
                </a:lnTo>
                <a:lnTo>
                  <a:pt x="66230" y="444269"/>
                </a:lnTo>
                <a:lnTo>
                  <a:pt x="444945" y="444269"/>
                </a:lnTo>
                <a:lnTo>
                  <a:pt x="444945" y="285590"/>
                </a:lnTo>
                <a:lnTo>
                  <a:pt x="511175" y="219460"/>
                </a:lnTo>
                <a:lnTo>
                  <a:pt x="511175" y="448645"/>
                </a:lnTo>
                <a:cubicBezTo>
                  <a:pt x="511175" y="482683"/>
                  <a:pt x="483417" y="510399"/>
                  <a:pt x="449328" y="510399"/>
                </a:cubicBezTo>
                <a:lnTo>
                  <a:pt x="61847" y="510399"/>
                </a:lnTo>
                <a:cubicBezTo>
                  <a:pt x="27758" y="510399"/>
                  <a:pt x="0" y="482683"/>
                  <a:pt x="0" y="448645"/>
                </a:cubicBezTo>
                <a:lnTo>
                  <a:pt x="0" y="61673"/>
                </a:lnTo>
                <a:cubicBezTo>
                  <a:pt x="0" y="27635"/>
                  <a:pt x="27758" y="0"/>
                  <a:pt x="61847" y="0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1400" i="1" dirty="0"/>
          </a:p>
        </p:txBody>
      </p:sp>
      <p:sp>
        <p:nvSpPr>
          <p:cNvPr id="15" name="ïṡľídê"/>
          <p:cNvSpPr/>
          <p:nvPr/>
        </p:nvSpPr>
        <p:spPr bwMode="auto">
          <a:xfrm>
            <a:off x="1805305" y="4718685"/>
            <a:ext cx="924877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lvl="0" indent="-17145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隶变-简" panose="02010600040101010101" charset="-122"/>
                <a:ea typeface="隶变-简" panose="02010600040101010101" charset="-122"/>
                <a:sym typeface="+mn-ea"/>
              </a:rPr>
              <a:t>保持消防通道畅通。在非火灾发生时不得随意动用或损坏消防设施。自行车、电动车不得进入楼道堵塞消防通道，不得在楼道堆放杂物。</a:t>
            </a:r>
            <a:endParaRPr lang="zh-CN" altLang="en-US" b="1" dirty="0">
              <a:latin typeface="隶变-简" panose="02010600040101010101" charset="-122"/>
              <a:ea typeface="隶变-简" panose="02010600040101010101" charset="-122"/>
              <a:sym typeface="+mn-ea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943100" y="2959735"/>
            <a:ext cx="915225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942465" y="3955415"/>
            <a:ext cx="911098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1942465" y="4490085"/>
            <a:ext cx="912114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iṩľiḑê"/>
          <p:cNvSpPr/>
          <p:nvPr/>
        </p:nvSpPr>
        <p:spPr>
          <a:xfrm>
            <a:off x="1436917" y="4147578"/>
            <a:ext cx="275300" cy="231400"/>
          </a:xfrm>
          <a:custGeom>
            <a:avLst/>
            <a:gdLst>
              <a:gd name="connsiteX0" fmla="*/ 536415 w 607227"/>
              <a:gd name="connsiteY0" fmla="*/ 12631 h 510399"/>
              <a:gd name="connsiteX1" fmla="*/ 557192 w 607227"/>
              <a:gd name="connsiteY1" fmla="*/ 21221 h 510399"/>
              <a:gd name="connsiteX2" fmla="*/ 598584 w 607227"/>
              <a:gd name="connsiteY2" fmla="*/ 62633 h 510399"/>
              <a:gd name="connsiteX3" fmla="*/ 598584 w 607227"/>
              <a:gd name="connsiteY3" fmla="*/ 104044 h 510399"/>
              <a:gd name="connsiteX4" fmla="*/ 511175 w 607227"/>
              <a:gd name="connsiteY4" fmla="*/ 191324 h 510399"/>
              <a:gd name="connsiteX5" fmla="*/ 444948 w 607227"/>
              <a:gd name="connsiteY5" fmla="*/ 257453 h 510399"/>
              <a:gd name="connsiteX6" fmla="*/ 339441 w 607227"/>
              <a:gd name="connsiteY6" fmla="*/ 362805 h 510399"/>
              <a:gd name="connsiteX7" fmla="*/ 297968 w 607227"/>
              <a:gd name="connsiteY7" fmla="*/ 404217 h 510399"/>
              <a:gd name="connsiteX8" fmla="*/ 277191 w 607227"/>
              <a:gd name="connsiteY8" fmla="*/ 412807 h 510399"/>
              <a:gd name="connsiteX9" fmla="*/ 256495 w 607227"/>
              <a:gd name="connsiteY9" fmla="*/ 404217 h 510399"/>
              <a:gd name="connsiteX10" fmla="*/ 215023 w 607227"/>
              <a:gd name="connsiteY10" fmla="*/ 362805 h 510399"/>
              <a:gd name="connsiteX11" fmla="*/ 138814 w 607227"/>
              <a:gd name="connsiteY11" fmla="*/ 286790 h 510399"/>
              <a:gd name="connsiteX12" fmla="*/ 138814 w 607227"/>
              <a:gd name="connsiteY12" fmla="*/ 245378 h 510399"/>
              <a:gd name="connsiteX13" fmla="*/ 180286 w 607227"/>
              <a:gd name="connsiteY13" fmla="*/ 203967 h 510399"/>
              <a:gd name="connsiteX14" fmla="*/ 201063 w 607227"/>
              <a:gd name="connsiteY14" fmla="*/ 195376 h 510399"/>
              <a:gd name="connsiteX15" fmla="*/ 221759 w 607227"/>
              <a:gd name="connsiteY15" fmla="*/ 203967 h 510399"/>
              <a:gd name="connsiteX16" fmla="*/ 277191 w 607227"/>
              <a:gd name="connsiteY16" fmla="*/ 259317 h 510399"/>
              <a:gd name="connsiteX17" fmla="*/ 444948 w 607227"/>
              <a:gd name="connsiteY17" fmla="*/ 91807 h 510399"/>
              <a:gd name="connsiteX18" fmla="*/ 503951 w 607227"/>
              <a:gd name="connsiteY18" fmla="*/ 32891 h 510399"/>
              <a:gd name="connsiteX19" fmla="*/ 515719 w 607227"/>
              <a:gd name="connsiteY19" fmla="*/ 21221 h 510399"/>
              <a:gd name="connsiteX20" fmla="*/ 536415 w 607227"/>
              <a:gd name="connsiteY20" fmla="*/ 12631 h 510399"/>
              <a:gd name="connsiteX21" fmla="*/ 61847 w 607227"/>
              <a:gd name="connsiteY21" fmla="*/ 0 h 510399"/>
              <a:gd name="connsiteX22" fmla="*/ 449328 w 607227"/>
              <a:gd name="connsiteY22" fmla="*/ 0 h 510399"/>
              <a:gd name="connsiteX23" fmla="*/ 491858 w 607227"/>
              <a:gd name="connsiteY23" fmla="*/ 17019 h 510399"/>
              <a:gd name="connsiteX24" fmla="*/ 442591 w 607227"/>
              <a:gd name="connsiteY24" fmla="*/ 66130 h 510399"/>
              <a:gd name="connsiteX25" fmla="*/ 66230 w 607227"/>
              <a:gd name="connsiteY25" fmla="*/ 66130 h 510399"/>
              <a:gd name="connsiteX26" fmla="*/ 66230 w 607227"/>
              <a:gd name="connsiteY26" fmla="*/ 444269 h 510399"/>
              <a:gd name="connsiteX27" fmla="*/ 444945 w 607227"/>
              <a:gd name="connsiteY27" fmla="*/ 444269 h 510399"/>
              <a:gd name="connsiteX28" fmla="*/ 444945 w 607227"/>
              <a:gd name="connsiteY28" fmla="*/ 285590 h 510399"/>
              <a:gd name="connsiteX29" fmla="*/ 511175 w 607227"/>
              <a:gd name="connsiteY29" fmla="*/ 219460 h 510399"/>
              <a:gd name="connsiteX30" fmla="*/ 511175 w 607227"/>
              <a:gd name="connsiteY30" fmla="*/ 448645 h 510399"/>
              <a:gd name="connsiteX31" fmla="*/ 449328 w 607227"/>
              <a:gd name="connsiteY31" fmla="*/ 510399 h 510399"/>
              <a:gd name="connsiteX32" fmla="*/ 61847 w 607227"/>
              <a:gd name="connsiteY32" fmla="*/ 510399 h 510399"/>
              <a:gd name="connsiteX33" fmla="*/ 0 w 607227"/>
              <a:gd name="connsiteY33" fmla="*/ 448645 h 510399"/>
              <a:gd name="connsiteX34" fmla="*/ 0 w 607227"/>
              <a:gd name="connsiteY34" fmla="*/ 61673 h 510399"/>
              <a:gd name="connsiteX35" fmla="*/ 61847 w 607227"/>
              <a:gd name="connsiteY35" fmla="*/ 0 h 51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7227" h="510399">
                <a:moveTo>
                  <a:pt x="536415" y="12631"/>
                </a:moveTo>
                <a:cubicBezTo>
                  <a:pt x="543882" y="12631"/>
                  <a:pt x="551430" y="15467"/>
                  <a:pt x="557192" y="21221"/>
                </a:cubicBezTo>
                <a:lnTo>
                  <a:pt x="598584" y="62633"/>
                </a:lnTo>
                <a:cubicBezTo>
                  <a:pt x="610108" y="74059"/>
                  <a:pt x="610108" y="92618"/>
                  <a:pt x="598584" y="104044"/>
                </a:cubicBezTo>
                <a:lnTo>
                  <a:pt x="511175" y="191324"/>
                </a:lnTo>
                <a:lnTo>
                  <a:pt x="444948" y="257453"/>
                </a:lnTo>
                <a:lnTo>
                  <a:pt x="339441" y="362805"/>
                </a:lnTo>
                <a:lnTo>
                  <a:pt x="297968" y="404217"/>
                </a:lnTo>
                <a:cubicBezTo>
                  <a:pt x="292206" y="409971"/>
                  <a:pt x="284739" y="412807"/>
                  <a:pt x="277191" y="412807"/>
                </a:cubicBezTo>
                <a:cubicBezTo>
                  <a:pt x="269724" y="412807"/>
                  <a:pt x="262177" y="409971"/>
                  <a:pt x="256495" y="404217"/>
                </a:cubicBezTo>
                <a:lnTo>
                  <a:pt x="215023" y="362805"/>
                </a:lnTo>
                <a:lnTo>
                  <a:pt x="138814" y="286790"/>
                </a:lnTo>
                <a:cubicBezTo>
                  <a:pt x="127370" y="275363"/>
                  <a:pt x="127370" y="256805"/>
                  <a:pt x="138814" y="245378"/>
                </a:cubicBezTo>
                <a:lnTo>
                  <a:pt x="180286" y="203967"/>
                </a:lnTo>
                <a:cubicBezTo>
                  <a:pt x="186049" y="198213"/>
                  <a:pt x="193515" y="195376"/>
                  <a:pt x="201063" y="195376"/>
                </a:cubicBezTo>
                <a:cubicBezTo>
                  <a:pt x="208530" y="195376"/>
                  <a:pt x="215997" y="198213"/>
                  <a:pt x="221759" y="203967"/>
                </a:cubicBezTo>
                <a:lnTo>
                  <a:pt x="277191" y="259317"/>
                </a:lnTo>
                <a:lnTo>
                  <a:pt x="444948" y="91807"/>
                </a:lnTo>
                <a:lnTo>
                  <a:pt x="503951" y="32891"/>
                </a:lnTo>
                <a:lnTo>
                  <a:pt x="515719" y="21221"/>
                </a:lnTo>
                <a:cubicBezTo>
                  <a:pt x="521401" y="15467"/>
                  <a:pt x="528949" y="12631"/>
                  <a:pt x="536415" y="12631"/>
                </a:cubicBezTo>
                <a:close/>
                <a:moveTo>
                  <a:pt x="61847" y="0"/>
                </a:moveTo>
                <a:lnTo>
                  <a:pt x="449328" y="0"/>
                </a:lnTo>
                <a:cubicBezTo>
                  <a:pt x="465804" y="0"/>
                  <a:pt x="480738" y="6483"/>
                  <a:pt x="491858" y="17019"/>
                </a:cubicBezTo>
                <a:lnTo>
                  <a:pt x="442591" y="66130"/>
                </a:lnTo>
                <a:lnTo>
                  <a:pt x="66230" y="66130"/>
                </a:lnTo>
                <a:lnTo>
                  <a:pt x="66230" y="444269"/>
                </a:lnTo>
                <a:lnTo>
                  <a:pt x="444945" y="444269"/>
                </a:lnTo>
                <a:lnTo>
                  <a:pt x="444945" y="285590"/>
                </a:lnTo>
                <a:lnTo>
                  <a:pt x="511175" y="219460"/>
                </a:lnTo>
                <a:lnTo>
                  <a:pt x="511175" y="448645"/>
                </a:lnTo>
                <a:cubicBezTo>
                  <a:pt x="511175" y="482683"/>
                  <a:pt x="483417" y="510399"/>
                  <a:pt x="449328" y="510399"/>
                </a:cubicBezTo>
                <a:lnTo>
                  <a:pt x="61847" y="510399"/>
                </a:lnTo>
                <a:cubicBezTo>
                  <a:pt x="27758" y="510399"/>
                  <a:pt x="0" y="482683"/>
                  <a:pt x="0" y="448645"/>
                </a:cubicBezTo>
                <a:lnTo>
                  <a:pt x="0" y="61673"/>
                </a:lnTo>
                <a:cubicBezTo>
                  <a:pt x="0" y="27635"/>
                  <a:pt x="27758" y="0"/>
                  <a:pt x="61847" y="0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1400" i="1" dirty="0"/>
          </a:p>
        </p:txBody>
      </p:sp>
      <p:sp>
        <p:nvSpPr>
          <p:cNvPr id="120" name="iṩľiḑê"/>
          <p:cNvSpPr/>
          <p:nvPr/>
        </p:nvSpPr>
        <p:spPr>
          <a:xfrm>
            <a:off x="1436917" y="3005479"/>
            <a:ext cx="275300" cy="231400"/>
          </a:xfrm>
          <a:custGeom>
            <a:avLst/>
            <a:gdLst>
              <a:gd name="connsiteX0" fmla="*/ 536415 w 607227"/>
              <a:gd name="connsiteY0" fmla="*/ 12631 h 510399"/>
              <a:gd name="connsiteX1" fmla="*/ 557192 w 607227"/>
              <a:gd name="connsiteY1" fmla="*/ 21221 h 510399"/>
              <a:gd name="connsiteX2" fmla="*/ 598584 w 607227"/>
              <a:gd name="connsiteY2" fmla="*/ 62633 h 510399"/>
              <a:gd name="connsiteX3" fmla="*/ 598584 w 607227"/>
              <a:gd name="connsiteY3" fmla="*/ 104044 h 510399"/>
              <a:gd name="connsiteX4" fmla="*/ 511175 w 607227"/>
              <a:gd name="connsiteY4" fmla="*/ 191324 h 510399"/>
              <a:gd name="connsiteX5" fmla="*/ 444948 w 607227"/>
              <a:gd name="connsiteY5" fmla="*/ 257453 h 510399"/>
              <a:gd name="connsiteX6" fmla="*/ 339441 w 607227"/>
              <a:gd name="connsiteY6" fmla="*/ 362805 h 510399"/>
              <a:gd name="connsiteX7" fmla="*/ 297968 w 607227"/>
              <a:gd name="connsiteY7" fmla="*/ 404217 h 510399"/>
              <a:gd name="connsiteX8" fmla="*/ 277191 w 607227"/>
              <a:gd name="connsiteY8" fmla="*/ 412807 h 510399"/>
              <a:gd name="connsiteX9" fmla="*/ 256495 w 607227"/>
              <a:gd name="connsiteY9" fmla="*/ 404217 h 510399"/>
              <a:gd name="connsiteX10" fmla="*/ 215023 w 607227"/>
              <a:gd name="connsiteY10" fmla="*/ 362805 h 510399"/>
              <a:gd name="connsiteX11" fmla="*/ 138814 w 607227"/>
              <a:gd name="connsiteY11" fmla="*/ 286790 h 510399"/>
              <a:gd name="connsiteX12" fmla="*/ 138814 w 607227"/>
              <a:gd name="connsiteY12" fmla="*/ 245378 h 510399"/>
              <a:gd name="connsiteX13" fmla="*/ 180286 w 607227"/>
              <a:gd name="connsiteY13" fmla="*/ 203967 h 510399"/>
              <a:gd name="connsiteX14" fmla="*/ 201063 w 607227"/>
              <a:gd name="connsiteY14" fmla="*/ 195376 h 510399"/>
              <a:gd name="connsiteX15" fmla="*/ 221759 w 607227"/>
              <a:gd name="connsiteY15" fmla="*/ 203967 h 510399"/>
              <a:gd name="connsiteX16" fmla="*/ 277191 w 607227"/>
              <a:gd name="connsiteY16" fmla="*/ 259317 h 510399"/>
              <a:gd name="connsiteX17" fmla="*/ 444948 w 607227"/>
              <a:gd name="connsiteY17" fmla="*/ 91807 h 510399"/>
              <a:gd name="connsiteX18" fmla="*/ 503951 w 607227"/>
              <a:gd name="connsiteY18" fmla="*/ 32891 h 510399"/>
              <a:gd name="connsiteX19" fmla="*/ 515719 w 607227"/>
              <a:gd name="connsiteY19" fmla="*/ 21221 h 510399"/>
              <a:gd name="connsiteX20" fmla="*/ 536415 w 607227"/>
              <a:gd name="connsiteY20" fmla="*/ 12631 h 510399"/>
              <a:gd name="connsiteX21" fmla="*/ 61847 w 607227"/>
              <a:gd name="connsiteY21" fmla="*/ 0 h 510399"/>
              <a:gd name="connsiteX22" fmla="*/ 449328 w 607227"/>
              <a:gd name="connsiteY22" fmla="*/ 0 h 510399"/>
              <a:gd name="connsiteX23" fmla="*/ 491858 w 607227"/>
              <a:gd name="connsiteY23" fmla="*/ 17019 h 510399"/>
              <a:gd name="connsiteX24" fmla="*/ 442591 w 607227"/>
              <a:gd name="connsiteY24" fmla="*/ 66130 h 510399"/>
              <a:gd name="connsiteX25" fmla="*/ 66230 w 607227"/>
              <a:gd name="connsiteY25" fmla="*/ 66130 h 510399"/>
              <a:gd name="connsiteX26" fmla="*/ 66230 w 607227"/>
              <a:gd name="connsiteY26" fmla="*/ 444269 h 510399"/>
              <a:gd name="connsiteX27" fmla="*/ 444945 w 607227"/>
              <a:gd name="connsiteY27" fmla="*/ 444269 h 510399"/>
              <a:gd name="connsiteX28" fmla="*/ 444945 w 607227"/>
              <a:gd name="connsiteY28" fmla="*/ 285590 h 510399"/>
              <a:gd name="connsiteX29" fmla="*/ 511175 w 607227"/>
              <a:gd name="connsiteY29" fmla="*/ 219460 h 510399"/>
              <a:gd name="connsiteX30" fmla="*/ 511175 w 607227"/>
              <a:gd name="connsiteY30" fmla="*/ 448645 h 510399"/>
              <a:gd name="connsiteX31" fmla="*/ 449328 w 607227"/>
              <a:gd name="connsiteY31" fmla="*/ 510399 h 510399"/>
              <a:gd name="connsiteX32" fmla="*/ 61847 w 607227"/>
              <a:gd name="connsiteY32" fmla="*/ 510399 h 510399"/>
              <a:gd name="connsiteX33" fmla="*/ 0 w 607227"/>
              <a:gd name="connsiteY33" fmla="*/ 448645 h 510399"/>
              <a:gd name="connsiteX34" fmla="*/ 0 w 607227"/>
              <a:gd name="connsiteY34" fmla="*/ 61673 h 510399"/>
              <a:gd name="connsiteX35" fmla="*/ 61847 w 607227"/>
              <a:gd name="connsiteY35" fmla="*/ 0 h 51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7227" h="510399">
                <a:moveTo>
                  <a:pt x="536415" y="12631"/>
                </a:moveTo>
                <a:cubicBezTo>
                  <a:pt x="543882" y="12631"/>
                  <a:pt x="551430" y="15467"/>
                  <a:pt x="557192" y="21221"/>
                </a:cubicBezTo>
                <a:lnTo>
                  <a:pt x="598584" y="62633"/>
                </a:lnTo>
                <a:cubicBezTo>
                  <a:pt x="610108" y="74059"/>
                  <a:pt x="610108" y="92618"/>
                  <a:pt x="598584" y="104044"/>
                </a:cubicBezTo>
                <a:lnTo>
                  <a:pt x="511175" y="191324"/>
                </a:lnTo>
                <a:lnTo>
                  <a:pt x="444948" y="257453"/>
                </a:lnTo>
                <a:lnTo>
                  <a:pt x="339441" y="362805"/>
                </a:lnTo>
                <a:lnTo>
                  <a:pt x="297968" y="404217"/>
                </a:lnTo>
                <a:cubicBezTo>
                  <a:pt x="292206" y="409971"/>
                  <a:pt x="284739" y="412807"/>
                  <a:pt x="277191" y="412807"/>
                </a:cubicBezTo>
                <a:cubicBezTo>
                  <a:pt x="269724" y="412807"/>
                  <a:pt x="262177" y="409971"/>
                  <a:pt x="256495" y="404217"/>
                </a:cubicBezTo>
                <a:lnTo>
                  <a:pt x="215023" y="362805"/>
                </a:lnTo>
                <a:lnTo>
                  <a:pt x="138814" y="286790"/>
                </a:lnTo>
                <a:cubicBezTo>
                  <a:pt x="127370" y="275363"/>
                  <a:pt x="127370" y="256805"/>
                  <a:pt x="138814" y="245378"/>
                </a:cubicBezTo>
                <a:lnTo>
                  <a:pt x="180286" y="203967"/>
                </a:lnTo>
                <a:cubicBezTo>
                  <a:pt x="186049" y="198213"/>
                  <a:pt x="193515" y="195376"/>
                  <a:pt x="201063" y="195376"/>
                </a:cubicBezTo>
                <a:cubicBezTo>
                  <a:pt x="208530" y="195376"/>
                  <a:pt x="215997" y="198213"/>
                  <a:pt x="221759" y="203967"/>
                </a:cubicBezTo>
                <a:lnTo>
                  <a:pt x="277191" y="259317"/>
                </a:lnTo>
                <a:lnTo>
                  <a:pt x="444948" y="91807"/>
                </a:lnTo>
                <a:lnTo>
                  <a:pt x="503951" y="32891"/>
                </a:lnTo>
                <a:lnTo>
                  <a:pt x="515719" y="21221"/>
                </a:lnTo>
                <a:cubicBezTo>
                  <a:pt x="521401" y="15467"/>
                  <a:pt x="528949" y="12631"/>
                  <a:pt x="536415" y="12631"/>
                </a:cubicBezTo>
                <a:close/>
                <a:moveTo>
                  <a:pt x="61847" y="0"/>
                </a:moveTo>
                <a:lnTo>
                  <a:pt x="449328" y="0"/>
                </a:lnTo>
                <a:cubicBezTo>
                  <a:pt x="465804" y="0"/>
                  <a:pt x="480738" y="6483"/>
                  <a:pt x="491858" y="17019"/>
                </a:cubicBezTo>
                <a:lnTo>
                  <a:pt x="442591" y="66130"/>
                </a:lnTo>
                <a:lnTo>
                  <a:pt x="66230" y="66130"/>
                </a:lnTo>
                <a:lnTo>
                  <a:pt x="66230" y="444269"/>
                </a:lnTo>
                <a:lnTo>
                  <a:pt x="444945" y="444269"/>
                </a:lnTo>
                <a:lnTo>
                  <a:pt x="444945" y="285590"/>
                </a:lnTo>
                <a:lnTo>
                  <a:pt x="511175" y="219460"/>
                </a:lnTo>
                <a:lnTo>
                  <a:pt x="511175" y="448645"/>
                </a:lnTo>
                <a:cubicBezTo>
                  <a:pt x="511175" y="482683"/>
                  <a:pt x="483417" y="510399"/>
                  <a:pt x="449328" y="510399"/>
                </a:cubicBezTo>
                <a:lnTo>
                  <a:pt x="61847" y="510399"/>
                </a:lnTo>
                <a:cubicBezTo>
                  <a:pt x="27758" y="510399"/>
                  <a:pt x="0" y="482683"/>
                  <a:pt x="0" y="448645"/>
                </a:cubicBezTo>
                <a:lnTo>
                  <a:pt x="0" y="61673"/>
                </a:lnTo>
                <a:cubicBezTo>
                  <a:pt x="0" y="27635"/>
                  <a:pt x="27758" y="0"/>
                  <a:pt x="61847" y="0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1400" i="1" dirty="0"/>
          </a:p>
        </p:txBody>
      </p:sp>
      <p:sp>
        <p:nvSpPr>
          <p:cNvPr id="121" name="iṩľiḑê"/>
          <p:cNvSpPr/>
          <p:nvPr/>
        </p:nvSpPr>
        <p:spPr>
          <a:xfrm>
            <a:off x="1436917" y="1983552"/>
            <a:ext cx="275300" cy="231400"/>
          </a:xfrm>
          <a:custGeom>
            <a:avLst/>
            <a:gdLst>
              <a:gd name="connsiteX0" fmla="*/ 536415 w 607227"/>
              <a:gd name="connsiteY0" fmla="*/ 12631 h 510399"/>
              <a:gd name="connsiteX1" fmla="*/ 557192 w 607227"/>
              <a:gd name="connsiteY1" fmla="*/ 21221 h 510399"/>
              <a:gd name="connsiteX2" fmla="*/ 598584 w 607227"/>
              <a:gd name="connsiteY2" fmla="*/ 62633 h 510399"/>
              <a:gd name="connsiteX3" fmla="*/ 598584 w 607227"/>
              <a:gd name="connsiteY3" fmla="*/ 104044 h 510399"/>
              <a:gd name="connsiteX4" fmla="*/ 511175 w 607227"/>
              <a:gd name="connsiteY4" fmla="*/ 191324 h 510399"/>
              <a:gd name="connsiteX5" fmla="*/ 444948 w 607227"/>
              <a:gd name="connsiteY5" fmla="*/ 257453 h 510399"/>
              <a:gd name="connsiteX6" fmla="*/ 339441 w 607227"/>
              <a:gd name="connsiteY6" fmla="*/ 362805 h 510399"/>
              <a:gd name="connsiteX7" fmla="*/ 297968 w 607227"/>
              <a:gd name="connsiteY7" fmla="*/ 404217 h 510399"/>
              <a:gd name="connsiteX8" fmla="*/ 277191 w 607227"/>
              <a:gd name="connsiteY8" fmla="*/ 412807 h 510399"/>
              <a:gd name="connsiteX9" fmla="*/ 256495 w 607227"/>
              <a:gd name="connsiteY9" fmla="*/ 404217 h 510399"/>
              <a:gd name="connsiteX10" fmla="*/ 215023 w 607227"/>
              <a:gd name="connsiteY10" fmla="*/ 362805 h 510399"/>
              <a:gd name="connsiteX11" fmla="*/ 138814 w 607227"/>
              <a:gd name="connsiteY11" fmla="*/ 286790 h 510399"/>
              <a:gd name="connsiteX12" fmla="*/ 138814 w 607227"/>
              <a:gd name="connsiteY12" fmla="*/ 245378 h 510399"/>
              <a:gd name="connsiteX13" fmla="*/ 180286 w 607227"/>
              <a:gd name="connsiteY13" fmla="*/ 203967 h 510399"/>
              <a:gd name="connsiteX14" fmla="*/ 201063 w 607227"/>
              <a:gd name="connsiteY14" fmla="*/ 195376 h 510399"/>
              <a:gd name="connsiteX15" fmla="*/ 221759 w 607227"/>
              <a:gd name="connsiteY15" fmla="*/ 203967 h 510399"/>
              <a:gd name="connsiteX16" fmla="*/ 277191 w 607227"/>
              <a:gd name="connsiteY16" fmla="*/ 259317 h 510399"/>
              <a:gd name="connsiteX17" fmla="*/ 444948 w 607227"/>
              <a:gd name="connsiteY17" fmla="*/ 91807 h 510399"/>
              <a:gd name="connsiteX18" fmla="*/ 503951 w 607227"/>
              <a:gd name="connsiteY18" fmla="*/ 32891 h 510399"/>
              <a:gd name="connsiteX19" fmla="*/ 515719 w 607227"/>
              <a:gd name="connsiteY19" fmla="*/ 21221 h 510399"/>
              <a:gd name="connsiteX20" fmla="*/ 536415 w 607227"/>
              <a:gd name="connsiteY20" fmla="*/ 12631 h 510399"/>
              <a:gd name="connsiteX21" fmla="*/ 61847 w 607227"/>
              <a:gd name="connsiteY21" fmla="*/ 0 h 510399"/>
              <a:gd name="connsiteX22" fmla="*/ 449328 w 607227"/>
              <a:gd name="connsiteY22" fmla="*/ 0 h 510399"/>
              <a:gd name="connsiteX23" fmla="*/ 491858 w 607227"/>
              <a:gd name="connsiteY23" fmla="*/ 17019 h 510399"/>
              <a:gd name="connsiteX24" fmla="*/ 442591 w 607227"/>
              <a:gd name="connsiteY24" fmla="*/ 66130 h 510399"/>
              <a:gd name="connsiteX25" fmla="*/ 66230 w 607227"/>
              <a:gd name="connsiteY25" fmla="*/ 66130 h 510399"/>
              <a:gd name="connsiteX26" fmla="*/ 66230 w 607227"/>
              <a:gd name="connsiteY26" fmla="*/ 444269 h 510399"/>
              <a:gd name="connsiteX27" fmla="*/ 444945 w 607227"/>
              <a:gd name="connsiteY27" fmla="*/ 444269 h 510399"/>
              <a:gd name="connsiteX28" fmla="*/ 444945 w 607227"/>
              <a:gd name="connsiteY28" fmla="*/ 285590 h 510399"/>
              <a:gd name="connsiteX29" fmla="*/ 511175 w 607227"/>
              <a:gd name="connsiteY29" fmla="*/ 219460 h 510399"/>
              <a:gd name="connsiteX30" fmla="*/ 511175 w 607227"/>
              <a:gd name="connsiteY30" fmla="*/ 448645 h 510399"/>
              <a:gd name="connsiteX31" fmla="*/ 449328 w 607227"/>
              <a:gd name="connsiteY31" fmla="*/ 510399 h 510399"/>
              <a:gd name="connsiteX32" fmla="*/ 61847 w 607227"/>
              <a:gd name="connsiteY32" fmla="*/ 510399 h 510399"/>
              <a:gd name="connsiteX33" fmla="*/ 0 w 607227"/>
              <a:gd name="connsiteY33" fmla="*/ 448645 h 510399"/>
              <a:gd name="connsiteX34" fmla="*/ 0 w 607227"/>
              <a:gd name="connsiteY34" fmla="*/ 61673 h 510399"/>
              <a:gd name="connsiteX35" fmla="*/ 61847 w 607227"/>
              <a:gd name="connsiteY35" fmla="*/ 0 h 51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7227" h="510399">
                <a:moveTo>
                  <a:pt x="536415" y="12631"/>
                </a:moveTo>
                <a:cubicBezTo>
                  <a:pt x="543882" y="12631"/>
                  <a:pt x="551430" y="15467"/>
                  <a:pt x="557192" y="21221"/>
                </a:cubicBezTo>
                <a:lnTo>
                  <a:pt x="598584" y="62633"/>
                </a:lnTo>
                <a:cubicBezTo>
                  <a:pt x="610108" y="74059"/>
                  <a:pt x="610108" y="92618"/>
                  <a:pt x="598584" y="104044"/>
                </a:cubicBezTo>
                <a:lnTo>
                  <a:pt x="511175" y="191324"/>
                </a:lnTo>
                <a:lnTo>
                  <a:pt x="444948" y="257453"/>
                </a:lnTo>
                <a:lnTo>
                  <a:pt x="339441" y="362805"/>
                </a:lnTo>
                <a:lnTo>
                  <a:pt x="297968" y="404217"/>
                </a:lnTo>
                <a:cubicBezTo>
                  <a:pt x="292206" y="409971"/>
                  <a:pt x="284739" y="412807"/>
                  <a:pt x="277191" y="412807"/>
                </a:cubicBezTo>
                <a:cubicBezTo>
                  <a:pt x="269724" y="412807"/>
                  <a:pt x="262177" y="409971"/>
                  <a:pt x="256495" y="404217"/>
                </a:cubicBezTo>
                <a:lnTo>
                  <a:pt x="215023" y="362805"/>
                </a:lnTo>
                <a:lnTo>
                  <a:pt x="138814" y="286790"/>
                </a:lnTo>
                <a:cubicBezTo>
                  <a:pt x="127370" y="275363"/>
                  <a:pt x="127370" y="256805"/>
                  <a:pt x="138814" y="245378"/>
                </a:cubicBezTo>
                <a:lnTo>
                  <a:pt x="180286" y="203967"/>
                </a:lnTo>
                <a:cubicBezTo>
                  <a:pt x="186049" y="198213"/>
                  <a:pt x="193515" y="195376"/>
                  <a:pt x="201063" y="195376"/>
                </a:cubicBezTo>
                <a:cubicBezTo>
                  <a:pt x="208530" y="195376"/>
                  <a:pt x="215997" y="198213"/>
                  <a:pt x="221759" y="203967"/>
                </a:cubicBezTo>
                <a:lnTo>
                  <a:pt x="277191" y="259317"/>
                </a:lnTo>
                <a:lnTo>
                  <a:pt x="444948" y="91807"/>
                </a:lnTo>
                <a:lnTo>
                  <a:pt x="503951" y="32891"/>
                </a:lnTo>
                <a:lnTo>
                  <a:pt x="515719" y="21221"/>
                </a:lnTo>
                <a:cubicBezTo>
                  <a:pt x="521401" y="15467"/>
                  <a:pt x="528949" y="12631"/>
                  <a:pt x="536415" y="12631"/>
                </a:cubicBezTo>
                <a:close/>
                <a:moveTo>
                  <a:pt x="61847" y="0"/>
                </a:moveTo>
                <a:lnTo>
                  <a:pt x="449328" y="0"/>
                </a:lnTo>
                <a:cubicBezTo>
                  <a:pt x="465804" y="0"/>
                  <a:pt x="480738" y="6483"/>
                  <a:pt x="491858" y="17019"/>
                </a:cubicBezTo>
                <a:lnTo>
                  <a:pt x="442591" y="66130"/>
                </a:lnTo>
                <a:lnTo>
                  <a:pt x="66230" y="66130"/>
                </a:lnTo>
                <a:lnTo>
                  <a:pt x="66230" y="444269"/>
                </a:lnTo>
                <a:lnTo>
                  <a:pt x="444945" y="444269"/>
                </a:lnTo>
                <a:lnTo>
                  <a:pt x="444945" y="285590"/>
                </a:lnTo>
                <a:lnTo>
                  <a:pt x="511175" y="219460"/>
                </a:lnTo>
                <a:lnTo>
                  <a:pt x="511175" y="448645"/>
                </a:lnTo>
                <a:cubicBezTo>
                  <a:pt x="511175" y="482683"/>
                  <a:pt x="483417" y="510399"/>
                  <a:pt x="449328" y="510399"/>
                </a:cubicBezTo>
                <a:lnTo>
                  <a:pt x="61847" y="510399"/>
                </a:lnTo>
                <a:cubicBezTo>
                  <a:pt x="27758" y="510399"/>
                  <a:pt x="0" y="482683"/>
                  <a:pt x="0" y="448645"/>
                </a:cubicBezTo>
                <a:lnTo>
                  <a:pt x="0" y="61673"/>
                </a:lnTo>
                <a:cubicBezTo>
                  <a:pt x="0" y="27635"/>
                  <a:pt x="27758" y="0"/>
                  <a:pt x="61847" y="0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1400" i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3843655" y="3670935"/>
            <a:ext cx="309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000"/>
          </a:p>
        </p:txBody>
      </p:sp>
      <p:sp>
        <p:nvSpPr>
          <p:cNvPr id="16" name="iśḷiḓé"/>
          <p:cNvSpPr/>
          <p:nvPr/>
        </p:nvSpPr>
        <p:spPr bwMode="auto">
          <a:xfrm>
            <a:off x="1805305" y="6182995"/>
            <a:ext cx="9152890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lvl="0" indent="-17145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隶变-简" panose="02010600040101010101" charset="-122"/>
                <a:ea typeface="隶变-简" panose="02010600040101010101" charset="-122"/>
                <a:sym typeface="+mn-ea"/>
              </a:rPr>
              <a:t>严禁遮挡、破坏监控设备。</a:t>
            </a:r>
            <a:endParaRPr lang="zh-CN" altLang="en-US" b="1" dirty="0">
              <a:latin typeface="隶变-简" panose="02010600040101010101" charset="-122"/>
              <a:ea typeface="隶变-简" panose="02010600040101010101" charset="-122"/>
              <a:sym typeface="+mn-ea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952625" y="6122035"/>
            <a:ext cx="910082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ṩľiḑê"/>
          <p:cNvSpPr/>
          <p:nvPr/>
        </p:nvSpPr>
        <p:spPr>
          <a:xfrm>
            <a:off x="1436917" y="6269113"/>
            <a:ext cx="275300" cy="231400"/>
          </a:xfrm>
          <a:custGeom>
            <a:avLst/>
            <a:gdLst>
              <a:gd name="connsiteX0" fmla="*/ 536415 w 607227"/>
              <a:gd name="connsiteY0" fmla="*/ 12631 h 510399"/>
              <a:gd name="connsiteX1" fmla="*/ 557192 w 607227"/>
              <a:gd name="connsiteY1" fmla="*/ 21221 h 510399"/>
              <a:gd name="connsiteX2" fmla="*/ 598584 w 607227"/>
              <a:gd name="connsiteY2" fmla="*/ 62633 h 510399"/>
              <a:gd name="connsiteX3" fmla="*/ 598584 w 607227"/>
              <a:gd name="connsiteY3" fmla="*/ 104044 h 510399"/>
              <a:gd name="connsiteX4" fmla="*/ 511175 w 607227"/>
              <a:gd name="connsiteY4" fmla="*/ 191324 h 510399"/>
              <a:gd name="connsiteX5" fmla="*/ 444948 w 607227"/>
              <a:gd name="connsiteY5" fmla="*/ 257453 h 510399"/>
              <a:gd name="connsiteX6" fmla="*/ 339441 w 607227"/>
              <a:gd name="connsiteY6" fmla="*/ 362805 h 510399"/>
              <a:gd name="connsiteX7" fmla="*/ 297968 w 607227"/>
              <a:gd name="connsiteY7" fmla="*/ 404217 h 510399"/>
              <a:gd name="connsiteX8" fmla="*/ 277191 w 607227"/>
              <a:gd name="connsiteY8" fmla="*/ 412807 h 510399"/>
              <a:gd name="connsiteX9" fmla="*/ 256495 w 607227"/>
              <a:gd name="connsiteY9" fmla="*/ 404217 h 510399"/>
              <a:gd name="connsiteX10" fmla="*/ 215023 w 607227"/>
              <a:gd name="connsiteY10" fmla="*/ 362805 h 510399"/>
              <a:gd name="connsiteX11" fmla="*/ 138814 w 607227"/>
              <a:gd name="connsiteY11" fmla="*/ 286790 h 510399"/>
              <a:gd name="connsiteX12" fmla="*/ 138814 w 607227"/>
              <a:gd name="connsiteY12" fmla="*/ 245378 h 510399"/>
              <a:gd name="connsiteX13" fmla="*/ 180286 w 607227"/>
              <a:gd name="connsiteY13" fmla="*/ 203967 h 510399"/>
              <a:gd name="connsiteX14" fmla="*/ 201063 w 607227"/>
              <a:gd name="connsiteY14" fmla="*/ 195376 h 510399"/>
              <a:gd name="connsiteX15" fmla="*/ 221759 w 607227"/>
              <a:gd name="connsiteY15" fmla="*/ 203967 h 510399"/>
              <a:gd name="connsiteX16" fmla="*/ 277191 w 607227"/>
              <a:gd name="connsiteY16" fmla="*/ 259317 h 510399"/>
              <a:gd name="connsiteX17" fmla="*/ 444948 w 607227"/>
              <a:gd name="connsiteY17" fmla="*/ 91807 h 510399"/>
              <a:gd name="connsiteX18" fmla="*/ 503951 w 607227"/>
              <a:gd name="connsiteY18" fmla="*/ 32891 h 510399"/>
              <a:gd name="connsiteX19" fmla="*/ 515719 w 607227"/>
              <a:gd name="connsiteY19" fmla="*/ 21221 h 510399"/>
              <a:gd name="connsiteX20" fmla="*/ 536415 w 607227"/>
              <a:gd name="connsiteY20" fmla="*/ 12631 h 510399"/>
              <a:gd name="connsiteX21" fmla="*/ 61847 w 607227"/>
              <a:gd name="connsiteY21" fmla="*/ 0 h 510399"/>
              <a:gd name="connsiteX22" fmla="*/ 449328 w 607227"/>
              <a:gd name="connsiteY22" fmla="*/ 0 h 510399"/>
              <a:gd name="connsiteX23" fmla="*/ 491858 w 607227"/>
              <a:gd name="connsiteY23" fmla="*/ 17019 h 510399"/>
              <a:gd name="connsiteX24" fmla="*/ 442591 w 607227"/>
              <a:gd name="connsiteY24" fmla="*/ 66130 h 510399"/>
              <a:gd name="connsiteX25" fmla="*/ 66230 w 607227"/>
              <a:gd name="connsiteY25" fmla="*/ 66130 h 510399"/>
              <a:gd name="connsiteX26" fmla="*/ 66230 w 607227"/>
              <a:gd name="connsiteY26" fmla="*/ 444269 h 510399"/>
              <a:gd name="connsiteX27" fmla="*/ 444945 w 607227"/>
              <a:gd name="connsiteY27" fmla="*/ 444269 h 510399"/>
              <a:gd name="connsiteX28" fmla="*/ 444945 w 607227"/>
              <a:gd name="connsiteY28" fmla="*/ 285590 h 510399"/>
              <a:gd name="connsiteX29" fmla="*/ 511175 w 607227"/>
              <a:gd name="connsiteY29" fmla="*/ 219460 h 510399"/>
              <a:gd name="connsiteX30" fmla="*/ 511175 w 607227"/>
              <a:gd name="connsiteY30" fmla="*/ 448645 h 510399"/>
              <a:gd name="connsiteX31" fmla="*/ 449328 w 607227"/>
              <a:gd name="connsiteY31" fmla="*/ 510399 h 510399"/>
              <a:gd name="connsiteX32" fmla="*/ 61847 w 607227"/>
              <a:gd name="connsiteY32" fmla="*/ 510399 h 510399"/>
              <a:gd name="connsiteX33" fmla="*/ 0 w 607227"/>
              <a:gd name="connsiteY33" fmla="*/ 448645 h 510399"/>
              <a:gd name="connsiteX34" fmla="*/ 0 w 607227"/>
              <a:gd name="connsiteY34" fmla="*/ 61673 h 510399"/>
              <a:gd name="connsiteX35" fmla="*/ 61847 w 607227"/>
              <a:gd name="connsiteY35" fmla="*/ 0 h 51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7227" h="510399">
                <a:moveTo>
                  <a:pt x="536415" y="12631"/>
                </a:moveTo>
                <a:cubicBezTo>
                  <a:pt x="543882" y="12631"/>
                  <a:pt x="551430" y="15467"/>
                  <a:pt x="557192" y="21221"/>
                </a:cubicBezTo>
                <a:lnTo>
                  <a:pt x="598584" y="62633"/>
                </a:lnTo>
                <a:cubicBezTo>
                  <a:pt x="610108" y="74059"/>
                  <a:pt x="610108" y="92618"/>
                  <a:pt x="598584" y="104044"/>
                </a:cubicBezTo>
                <a:lnTo>
                  <a:pt x="511175" y="191324"/>
                </a:lnTo>
                <a:lnTo>
                  <a:pt x="444948" y="257453"/>
                </a:lnTo>
                <a:lnTo>
                  <a:pt x="339441" y="362805"/>
                </a:lnTo>
                <a:lnTo>
                  <a:pt x="297968" y="404217"/>
                </a:lnTo>
                <a:cubicBezTo>
                  <a:pt x="292206" y="409971"/>
                  <a:pt x="284739" y="412807"/>
                  <a:pt x="277191" y="412807"/>
                </a:cubicBezTo>
                <a:cubicBezTo>
                  <a:pt x="269724" y="412807"/>
                  <a:pt x="262177" y="409971"/>
                  <a:pt x="256495" y="404217"/>
                </a:cubicBezTo>
                <a:lnTo>
                  <a:pt x="215023" y="362805"/>
                </a:lnTo>
                <a:lnTo>
                  <a:pt x="138814" y="286790"/>
                </a:lnTo>
                <a:cubicBezTo>
                  <a:pt x="127370" y="275363"/>
                  <a:pt x="127370" y="256805"/>
                  <a:pt x="138814" y="245378"/>
                </a:cubicBezTo>
                <a:lnTo>
                  <a:pt x="180286" y="203967"/>
                </a:lnTo>
                <a:cubicBezTo>
                  <a:pt x="186049" y="198213"/>
                  <a:pt x="193515" y="195376"/>
                  <a:pt x="201063" y="195376"/>
                </a:cubicBezTo>
                <a:cubicBezTo>
                  <a:pt x="208530" y="195376"/>
                  <a:pt x="215997" y="198213"/>
                  <a:pt x="221759" y="203967"/>
                </a:cubicBezTo>
                <a:lnTo>
                  <a:pt x="277191" y="259317"/>
                </a:lnTo>
                <a:lnTo>
                  <a:pt x="444948" y="91807"/>
                </a:lnTo>
                <a:lnTo>
                  <a:pt x="503951" y="32891"/>
                </a:lnTo>
                <a:lnTo>
                  <a:pt x="515719" y="21221"/>
                </a:lnTo>
                <a:cubicBezTo>
                  <a:pt x="521401" y="15467"/>
                  <a:pt x="528949" y="12631"/>
                  <a:pt x="536415" y="12631"/>
                </a:cubicBezTo>
                <a:close/>
                <a:moveTo>
                  <a:pt x="61847" y="0"/>
                </a:moveTo>
                <a:lnTo>
                  <a:pt x="449328" y="0"/>
                </a:lnTo>
                <a:cubicBezTo>
                  <a:pt x="465804" y="0"/>
                  <a:pt x="480738" y="6483"/>
                  <a:pt x="491858" y="17019"/>
                </a:cubicBezTo>
                <a:lnTo>
                  <a:pt x="442591" y="66130"/>
                </a:lnTo>
                <a:lnTo>
                  <a:pt x="66230" y="66130"/>
                </a:lnTo>
                <a:lnTo>
                  <a:pt x="66230" y="444269"/>
                </a:lnTo>
                <a:lnTo>
                  <a:pt x="444945" y="444269"/>
                </a:lnTo>
                <a:lnTo>
                  <a:pt x="444945" y="285590"/>
                </a:lnTo>
                <a:lnTo>
                  <a:pt x="511175" y="219460"/>
                </a:lnTo>
                <a:lnTo>
                  <a:pt x="511175" y="448645"/>
                </a:lnTo>
                <a:cubicBezTo>
                  <a:pt x="511175" y="482683"/>
                  <a:pt x="483417" y="510399"/>
                  <a:pt x="449328" y="510399"/>
                </a:cubicBezTo>
                <a:lnTo>
                  <a:pt x="61847" y="510399"/>
                </a:lnTo>
                <a:cubicBezTo>
                  <a:pt x="27758" y="510399"/>
                  <a:pt x="0" y="482683"/>
                  <a:pt x="0" y="448645"/>
                </a:cubicBezTo>
                <a:lnTo>
                  <a:pt x="0" y="61673"/>
                </a:lnTo>
                <a:cubicBezTo>
                  <a:pt x="0" y="27635"/>
                  <a:pt x="27758" y="0"/>
                  <a:pt x="61847" y="0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1400" i="1" dirty="0"/>
          </a:p>
        </p:txBody>
      </p:sp>
      <p:sp>
        <p:nvSpPr>
          <p:cNvPr id="19" name="iśḷiḓé"/>
          <p:cNvSpPr/>
          <p:nvPr/>
        </p:nvSpPr>
        <p:spPr bwMode="auto">
          <a:xfrm>
            <a:off x="1803400" y="5530850"/>
            <a:ext cx="925004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lvl="0" indent="-17145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隶变-简" panose="02010600040101010101" charset="-122"/>
                <a:ea typeface="隶变-简" panose="02010600040101010101" charset="-122"/>
                <a:sym typeface="+mn-ea"/>
              </a:rPr>
              <a:t>学生在宿舍使用的电脑、充电器、电风扇、电插排、1000W 及以下电吹风等电器应符合国家3C 标准，</a:t>
            </a:r>
            <a:r>
              <a:rPr lang="zh-CN" altLang="en-US" b="1" dirty="0">
                <a:solidFill>
                  <a:srgbClr val="FF0000"/>
                </a:solidFill>
                <a:latin typeface="隶变-简" panose="02010600040101010101" charset="-122"/>
                <a:ea typeface="隶变-简" panose="02010600040101010101" charset="-122"/>
                <a:sym typeface="+mn-ea"/>
              </a:rPr>
              <a:t>严禁使用“三无”电器、劣质电器，注意用电安全</a:t>
            </a:r>
            <a:r>
              <a:rPr lang="zh-CN" altLang="en-US" b="1" dirty="0">
                <a:latin typeface="隶变-简" panose="02010600040101010101" charset="-122"/>
                <a:ea typeface="隶变-简" panose="02010600040101010101" charset="-122"/>
                <a:sym typeface="+mn-ea"/>
              </a:rPr>
              <a:t>。</a:t>
            </a:r>
            <a:endParaRPr lang="zh-CN" altLang="en-US" b="1" dirty="0">
              <a:latin typeface="隶变-简" panose="02010600040101010101" charset="-122"/>
              <a:ea typeface="隶变-简" panose="02010600040101010101" charset="-122"/>
              <a:sym typeface="+mn-ea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942465" y="5309870"/>
            <a:ext cx="912114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ṩľiḑê"/>
          <p:cNvSpPr/>
          <p:nvPr/>
        </p:nvSpPr>
        <p:spPr>
          <a:xfrm>
            <a:off x="1436917" y="5429643"/>
            <a:ext cx="275300" cy="231400"/>
          </a:xfrm>
          <a:custGeom>
            <a:avLst/>
            <a:gdLst>
              <a:gd name="connsiteX0" fmla="*/ 536415 w 607227"/>
              <a:gd name="connsiteY0" fmla="*/ 12631 h 510399"/>
              <a:gd name="connsiteX1" fmla="*/ 557192 w 607227"/>
              <a:gd name="connsiteY1" fmla="*/ 21221 h 510399"/>
              <a:gd name="connsiteX2" fmla="*/ 598584 w 607227"/>
              <a:gd name="connsiteY2" fmla="*/ 62633 h 510399"/>
              <a:gd name="connsiteX3" fmla="*/ 598584 w 607227"/>
              <a:gd name="connsiteY3" fmla="*/ 104044 h 510399"/>
              <a:gd name="connsiteX4" fmla="*/ 511175 w 607227"/>
              <a:gd name="connsiteY4" fmla="*/ 191324 h 510399"/>
              <a:gd name="connsiteX5" fmla="*/ 444948 w 607227"/>
              <a:gd name="connsiteY5" fmla="*/ 257453 h 510399"/>
              <a:gd name="connsiteX6" fmla="*/ 339441 w 607227"/>
              <a:gd name="connsiteY6" fmla="*/ 362805 h 510399"/>
              <a:gd name="connsiteX7" fmla="*/ 297968 w 607227"/>
              <a:gd name="connsiteY7" fmla="*/ 404217 h 510399"/>
              <a:gd name="connsiteX8" fmla="*/ 277191 w 607227"/>
              <a:gd name="connsiteY8" fmla="*/ 412807 h 510399"/>
              <a:gd name="connsiteX9" fmla="*/ 256495 w 607227"/>
              <a:gd name="connsiteY9" fmla="*/ 404217 h 510399"/>
              <a:gd name="connsiteX10" fmla="*/ 215023 w 607227"/>
              <a:gd name="connsiteY10" fmla="*/ 362805 h 510399"/>
              <a:gd name="connsiteX11" fmla="*/ 138814 w 607227"/>
              <a:gd name="connsiteY11" fmla="*/ 286790 h 510399"/>
              <a:gd name="connsiteX12" fmla="*/ 138814 w 607227"/>
              <a:gd name="connsiteY12" fmla="*/ 245378 h 510399"/>
              <a:gd name="connsiteX13" fmla="*/ 180286 w 607227"/>
              <a:gd name="connsiteY13" fmla="*/ 203967 h 510399"/>
              <a:gd name="connsiteX14" fmla="*/ 201063 w 607227"/>
              <a:gd name="connsiteY14" fmla="*/ 195376 h 510399"/>
              <a:gd name="connsiteX15" fmla="*/ 221759 w 607227"/>
              <a:gd name="connsiteY15" fmla="*/ 203967 h 510399"/>
              <a:gd name="connsiteX16" fmla="*/ 277191 w 607227"/>
              <a:gd name="connsiteY16" fmla="*/ 259317 h 510399"/>
              <a:gd name="connsiteX17" fmla="*/ 444948 w 607227"/>
              <a:gd name="connsiteY17" fmla="*/ 91807 h 510399"/>
              <a:gd name="connsiteX18" fmla="*/ 503951 w 607227"/>
              <a:gd name="connsiteY18" fmla="*/ 32891 h 510399"/>
              <a:gd name="connsiteX19" fmla="*/ 515719 w 607227"/>
              <a:gd name="connsiteY19" fmla="*/ 21221 h 510399"/>
              <a:gd name="connsiteX20" fmla="*/ 536415 w 607227"/>
              <a:gd name="connsiteY20" fmla="*/ 12631 h 510399"/>
              <a:gd name="connsiteX21" fmla="*/ 61847 w 607227"/>
              <a:gd name="connsiteY21" fmla="*/ 0 h 510399"/>
              <a:gd name="connsiteX22" fmla="*/ 449328 w 607227"/>
              <a:gd name="connsiteY22" fmla="*/ 0 h 510399"/>
              <a:gd name="connsiteX23" fmla="*/ 491858 w 607227"/>
              <a:gd name="connsiteY23" fmla="*/ 17019 h 510399"/>
              <a:gd name="connsiteX24" fmla="*/ 442591 w 607227"/>
              <a:gd name="connsiteY24" fmla="*/ 66130 h 510399"/>
              <a:gd name="connsiteX25" fmla="*/ 66230 w 607227"/>
              <a:gd name="connsiteY25" fmla="*/ 66130 h 510399"/>
              <a:gd name="connsiteX26" fmla="*/ 66230 w 607227"/>
              <a:gd name="connsiteY26" fmla="*/ 444269 h 510399"/>
              <a:gd name="connsiteX27" fmla="*/ 444945 w 607227"/>
              <a:gd name="connsiteY27" fmla="*/ 444269 h 510399"/>
              <a:gd name="connsiteX28" fmla="*/ 444945 w 607227"/>
              <a:gd name="connsiteY28" fmla="*/ 285590 h 510399"/>
              <a:gd name="connsiteX29" fmla="*/ 511175 w 607227"/>
              <a:gd name="connsiteY29" fmla="*/ 219460 h 510399"/>
              <a:gd name="connsiteX30" fmla="*/ 511175 w 607227"/>
              <a:gd name="connsiteY30" fmla="*/ 448645 h 510399"/>
              <a:gd name="connsiteX31" fmla="*/ 449328 w 607227"/>
              <a:gd name="connsiteY31" fmla="*/ 510399 h 510399"/>
              <a:gd name="connsiteX32" fmla="*/ 61847 w 607227"/>
              <a:gd name="connsiteY32" fmla="*/ 510399 h 510399"/>
              <a:gd name="connsiteX33" fmla="*/ 0 w 607227"/>
              <a:gd name="connsiteY33" fmla="*/ 448645 h 510399"/>
              <a:gd name="connsiteX34" fmla="*/ 0 w 607227"/>
              <a:gd name="connsiteY34" fmla="*/ 61673 h 510399"/>
              <a:gd name="connsiteX35" fmla="*/ 61847 w 607227"/>
              <a:gd name="connsiteY35" fmla="*/ 0 h 51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7227" h="510399">
                <a:moveTo>
                  <a:pt x="536415" y="12631"/>
                </a:moveTo>
                <a:cubicBezTo>
                  <a:pt x="543882" y="12631"/>
                  <a:pt x="551430" y="15467"/>
                  <a:pt x="557192" y="21221"/>
                </a:cubicBezTo>
                <a:lnTo>
                  <a:pt x="598584" y="62633"/>
                </a:lnTo>
                <a:cubicBezTo>
                  <a:pt x="610108" y="74059"/>
                  <a:pt x="610108" y="92618"/>
                  <a:pt x="598584" y="104044"/>
                </a:cubicBezTo>
                <a:lnTo>
                  <a:pt x="511175" y="191324"/>
                </a:lnTo>
                <a:lnTo>
                  <a:pt x="444948" y="257453"/>
                </a:lnTo>
                <a:lnTo>
                  <a:pt x="339441" y="362805"/>
                </a:lnTo>
                <a:lnTo>
                  <a:pt x="297968" y="404217"/>
                </a:lnTo>
                <a:cubicBezTo>
                  <a:pt x="292206" y="409971"/>
                  <a:pt x="284739" y="412807"/>
                  <a:pt x="277191" y="412807"/>
                </a:cubicBezTo>
                <a:cubicBezTo>
                  <a:pt x="269724" y="412807"/>
                  <a:pt x="262177" y="409971"/>
                  <a:pt x="256495" y="404217"/>
                </a:cubicBezTo>
                <a:lnTo>
                  <a:pt x="215023" y="362805"/>
                </a:lnTo>
                <a:lnTo>
                  <a:pt x="138814" y="286790"/>
                </a:lnTo>
                <a:cubicBezTo>
                  <a:pt x="127370" y="275363"/>
                  <a:pt x="127370" y="256805"/>
                  <a:pt x="138814" y="245378"/>
                </a:cubicBezTo>
                <a:lnTo>
                  <a:pt x="180286" y="203967"/>
                </a:lnTo>
                <a:cubicBezTo>
                  <a:pt x="186049" y="198213"/>
                  <a:pt x="193515" y="195376"/>
                  <a:pt x="201063" y="195376"/>
                </a:cubicBezTo>
                <a:cubicBezTo>
                  <a:pt x="208530" y="195376"/>
                  <a:pt x="215997" y="198213"/>
                  <a:pt x="221759" y="203967"/>
                </a:cubicBezTo>
                <a:lnTo>
                  <a:pt x="277191" y="259317"/>
                </a:lnTo>
                <a:lnTo>
                  <a:pt x="444948" y="91807"/>
                </a:lnTo>
                <a:lnTo>
                  <a:pt x="503951" y="32891"/>
                </a:lnTo>
                <a:lnTo>
                  <a:pt x="515719" y="21221"/>
                </a:lnTo>
                <a:cubicBezTo>
                  <a:pt x="521401" y="15467"/>
                  <a:pt x="528949" y="12631"/>
                  <a:pt x="536415" y="12631"/>
                </a:cubicBezTo>
                <a:close/>
                <a:moveTo>
                  <a:pt x="61847" y="0"/>
                </a:moveTo>
                <a:lnTo>
                  <a:pt x="449328" y="0"/>
                </a:lnTo>
                <a:cubicBezTo>
                  <a:pt x="465804" y="0"/>
                  <a:pt x="480738" y="6483"/>
                  <a:pt x="491858" y="17019"/>
                </a:cubicBezTo>
                <a:lnTo>
                  <a:pt x="442591" y="66130"/>
                </a:lnTo>
                <a:lnTo>
                  <a:pt x="66230" y="66130"/>
                </a:lnTo>
                <a:lnTo>
                  <a:pt x="66230" y="444269"/>
                </a:lnTo>
                <a:lnTo>
                  <a:pt x="444945" y="444269"/>
                </a:lnTo>
                <a:lnTo>
                  <a:pt x="444945" y="285590"/>
                </a:lnTo>
                <a:lnTo>
                  <a:pt x="511175" y="219460"/>
                </a:lnTo>
                <a:lnTo>
                  <a:pt x="511175" y="448645"/>
                </a:lnTo>
                <a:cubicBezTo>
                  <a:pt x="511175" y="482683"/>
                  <a:pt x="483417" y="510399"/>
                  <a:pt x="449328" y="510399"/>
                </a:cubicBezTo>
                <a:lnTo>
                  <a:pt x="61847" y="510399"/>
                </a:lnTo>
                <a:cubicBezTo>
                  <a:pt x="27758" y="510399"/>
                  <a:pt x="0" y="482683"/>
                  <a:pt x="0" y="448645"/>
                </a:cubicBezTo>
                <a:lnTo>
                  <a:pt x="0" y="61673"/>
                </a:lnTo>
                <a:cubicBezTo>
                  <a:pt x="0" y="27635"/>
                  <a:pt x="27758" y="0"/>
                  <a:pt x="61847" y="0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14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rot="16200000">
            <a:off x="-322886" y="239883"/>
            <a:ext cx="713548" cy="777240"/>
            <a:chOff x="-1152532" y="-2053997"/>
            <a:chExt cx="2731785" cy="2975625"/>
          </a:xfrm>
        </p:grpSpPr>
        <p:sp>
          <p:nvSpPr>
            <p:cNvPr id="5" name="直角三角形 4"/>
            <p:cNvSpPr/>
            <p:nvPr/>
          </p:nvSpPr>
          <p:spPr>
            <a:xfrm rot="13500000" flipV="1">
              <a:off x="-1152532" y="-1810157"/>
              <a:ext cx="2731785" cy="2731785"/>
            </a:xfrm>
            <a:prstGeom prst="rtTriangl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rot="13500000" flipV="1">
              <a:off x="-1152532" y="-2053997"/>
              <a:ext cx="2731785" cy="2731785"/>
            </a:xfrm>
            <a:prstGeom prst="rtTriangle">
              <a:avLst/>
            </a:prstGeom>
            <a:solidFill>
              <a:srgbClr val="7CB0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7" name="矩形 6"/>
          <p:cNvSpPr/>
          <p:nvPr/>
        </p:nvSpPr>
        <p:spPr>
          <a:xfrm>
            <a:off x="570230" y="38100"/>
            <a:ext cx="519747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75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交运学院园区管理相关规定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2315" y="991235"/>
            <a:ext cx="3074670" cy="918845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zh-CN" altLang="en-US" sz="3200" spc="100" dirty="0">
                <a:solidFill>
                  <a:srgbClr val="0079BA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二、安全管理</a:t>
            </a:r>
            <a:endParaRPr lang="zh-CN" altLang="en-US" sz="3200" spc="100" dirty="0">
              <a:solidFill>
                <a:srgbClr val="0079BA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2315" y="1855470"/>
            <a:ext cx="10706735" cy="4837430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 lvl="0" indent="736600" algn="l" fontAlgn="auto">
              <a:lnSpc>
                <a:spcPct val="13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069468003"/>
                </a:ext>
              </a:extLst>
            </a:pPr>
            <a:r>
              <a:rPr sz="2800" spc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在学院安全检查工作中，确认存在以下行为的学生，</a:t>
            </a:r>
            <a:r>
              <a:rPr sz="2800" b="1" spc="1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取消其参评学年和评奖评优周期内评奖评优资格</a:t>
            </a:r>
            <a:r>
              <a:rPr sz="2800" spc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，取消其所在宿舍参评学年和评奖评优周期内</a:t>
            </a:r>
            <a:r>
              <a:rPr sz="2800" b="1" spc="1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“文明宿舍”参评资格</a:t>
            </a:r>
            <a:r>
              <a:rPr sz="2800" spc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，取消其所在班级参评学年和评奖评优周期内参评</a:t>
            </a:r>
            <a:r>
              <a:rPr sz="2800" b="1" spc="1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荣誉称号资格</a:t>
            </a:r>
            <a:r>
              <a:rPr sz="2800" spc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，并在学院通报批评，情节严重者依据学校相关规定给予纪律处分，触犯国家有关法律、法规的，依法移送公安机关；存在</a:t>
            </a:r>
            <a:r>
              <a:rPr sz="2800" b="1" spc="1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两次及以上</a:t>
            </a:r>
            <a:r>
              <a:rPr sz="2800" spc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以下行为的宿舍，</a:t>
            </a:r>
            <a:r>
              <a:rPr sz="2800" b="1" spc="1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取消该宿舍所有成员</a:t>
            </a:r>
            <a:r>
              <a:rPr sz="2800" spc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参评学年和评奖评优周期内</a:t>
            </a:r>
            <a:r>
              <a:rPr sz="2800" b="1" spc="1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评奖评优资格</a:t>
            </a:r>
            <a:r>
              <a:rPr sz="2800" spc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，并在学院通报批评</a:t>
            </a:r>
            <a:r>
              <a:rPr lang="zh-CN" sz="2800" spc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</a:t>
            </a:r>
            <a:endParaRPr lang="zh-CN" sz="2800" spc="1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rot="16200000">
            <a:off x="-322886" y="239883"/>
            <a:ext cx="713548" cy="777240"/>
            <a:chOff x="-1152532" y="-2053997"/>
            <a:chExt cx="2731785" cy="2975625"/>
          </a:xfrm>
        </p:grpSpPr>
        <p:sp>
          <p:nvSpPr>
            <p:cNvPr id="5" name="直角三角形 4"/>
            <p:cNvSpPr/>
            <p:nvPr/>
          </p:nvSpPr>
          <p:spPr>
            <a:xfrm rot="13500000" flipV="1">
              <a:off x="-1152532" y="-1810157"/>
              <a:ext cx="2731785" cy="2731785"/>
            </a:xfrm>
            <a:prstGeom prst="rtTriangl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rot="13500000" flipV="1">
              <a:off x="-1152532" y="-2053997"/>
              <a:ext cx="2731785" cy="2731785"/>
            </a:xfrm>
            <a:prstGeom prst="rtTriangle">
              <a:avLst/>
            </a:prstGeom>
            <a:solidFill>
              <a:srgbClr val="7CB0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7" name="矩形 6"/>
          <p:cNvSpPr/>
          <p:nvPr/>
        </p:nvSpPr>
        <p:spPr>
          <a:xfrm>
            <a:off x="570230" y="38100"/>
            <a:ext cx="519747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75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交运学院园区管理相关规定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2950" y="991235"/>
            <a:ext cx="11278235" cy="5956935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 lvl="0" indent="736600" algn="l" fontAlgn="auto">
              <a:lnSpc>
                <a:spcPct val="13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069468003"/>
                </a:ext>
              </a:extLst>
            </a:pPr>
            <a:r>
              <a:rPr sz="2800" spc="100" dirty="0">
                <a:latin typeface="楷体_GB2312" charset="0"/>
                <a:ea typeface="楷体_GB2312" charset="0"/>
                <a:cs typeface="楷体_GB2312" charset="0"/>
                <a:sym typeface="+mn-ea"/>
              </a:rPr>
              <a:t>（1）在宿舍内存放或使用违章电器（包括但不限于：热得快、烧水壶、电炉、电磁炉、电饭煲、电炒锅、电取暖器、豆浆机、电熨斗、烤鞋器、电热毯、电热杯、酸奶机、咖啡机、蒸蛋器、电夹板、卷发棒、微波炉、1000W以上电吹风等电热电器）的；</a:t>
            </a:r>
            <a:endParaRPr sz="2800" spc="100" dirty="0">
              <a:latin typeface="楷体_GB2312" charset="0"/>
              <a:ea typeface="楷体_GB2312" charset="0"/>
              <a:cs typeface="楷体_GB2312" charset="0"/>
              <a:sym typeface="+mn-ea"/>
            </a:endParaRPr>
          </a:p>
          <a:p>
            <a:pPr lvl="0" indent="736600" algn="l" fontAlgn="auto">
              <a:lnSpc>
                <a:spcPct val="13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069468003"/>
                </a:ext>
              </a:extLst>
            </a:pPr>
            <a:r>
              <a:rPr sz="2800" spc="100" dirty="0">
                <a:latin typeface="楷体_GB2312" charset="0"/>
                <a:ea typeface="楷体_GB2312" charset="0"/>
                <a:cs typeface="楷体_GB2312" charset="0"/>
                <a:sym typeface="+mn-ea"/>
              </a:rPr>
              <a:t>（2）在宿舍使用明火（含酒精炉、蜡烛、蚊香等）的；</a:t>
            </a:r>
            <a:endParaRPr sz="2800" spc="100" dirty="0">
              <a:latin typeface="楷体_GB2312" charset="0"/>
              <a:ea typeface="楷体_GB2312" charset="0"/>
              <a:cs typeface="楷体_GB2312" charset="0"/>
              <a:sym typeface="+mn-ea"/>
            </a:endParaRPr>
          </a:p>
          <a:p>
            <a:pPr lvl="0" indent="736600" algn="l" fontAlgn="auto">
              <a:lnSpc>
                <a:spcPct val="13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069468003"/>
                </a:ext>
              </a:extLst>
            </a:pPr>
            <a:r>
              <a:rPr sz="2800" spc="100" dirty="0">
                <a:latin typeface="楷体_GB2312" charset="0"/>
                <a:ea typeface="楷体_GB2312" charset="0"/>
                <a:cs typeface="楷体_GB2312" charset="0"/>
                <a:sym typeface="+mn-ea"/>
              </a:rPr>
              <a:t>（3）私拉乱接电源，拒不整改的；</a:t>
            </a:r>
            <a:endParaRPr sz="2800" spc="100" dirty="0">
              <a:latin typeface="楷体_GB2312" charset="0"/>
              <a:ea typeface="楷体_GB2312" charset="0"/>
              <a:cs typeface="楷体_GB2312" charset="0"/>
              <a:sym typeface="+mn-ea"/>
            </a:endParaRPr>
          </a:p>
          <a:p>
            <a:pPr lvl="0" indent="736600" algn="l" fontAlgn="auto">
              <a:lnSpc>
                <a:spcPct val="13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069468003"/>
                </a:ext>
              </a:extLst>
            </a:pPr>
            <a:r>
              <a:rPr sz="2800" spc="100" dirty="0">
                <a:latin typeface="楷体_GB2312" charset="0"/>
                <a:ea typeface="楷体_GB2312" charset="0"/>
                <a:cs typeface="楷体_GB2312" charset="0"/>
                <a:sym typeface="+mn-ea"/>
              </a:rPr>
              <a:t>（4）存放易燃易爆有毒等危险品的；</a:t>
            </a:r>
            <a:endParaRPr sz="2800" spc="100" dirty="0">
              <a:latin typeface="楷体_GB2312" charset="0"/>
              <a:ea typeface="楷体_GB2312" charset="0"/>
              <a:cs typeface="楷体_GB2312" charset="0"/>
              <a:sym typeface="+mn-ea"/>
            </a:endParaRPr>
          </a:p>
          <a:p>
            <a:pPr lvl="0" indent="736600" algn="l" fontAlgn="auto">
              <a:lnSpc>
                <a:spcPct val="13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069468003"/>
                </a:ext>
              </a:extLst>
            </a:pPr>
            <a:r>
              <a:rPr sz="2800" spc="100" dirty="0">
                <a:latin typeface="楷体_GB2312" charset="0"/>
                <a:ea typeface="楷体_GB2312" charset="0"/>
                <a:cs typeface="楷体_GB2312" charset="0"/>
                <a:sym typeface="+mn-ea"/>
              </a:rPr>
              <a:t>（5）存放管制刀具或其他违禁品的；</a:t>
            </a:r>
            <a:endParaRPr sz="2800" spc="100" dirty="0">
              <a:latin typeface="楷体_GB2312" charset="0"/>
              <a:ea typeface="楷体_GB2312" charset="0"/>
              <a:cs typeface="楷体_GB2312" charset="0"/>
              <a:sym typeface="+mn-ea"/>
            </a:endParaRPr>
          </a:p>
          <a:p>
            <a:pPr lvl="0" indent="736600" algn="l" fontAlgn="auto">
              <a:lnSpc>
                <a:spcPct val="13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069468003"/>
                </a:ext>
              </a:extLst>
            </a:pPr>
            <a:r>
              <a:rPr sz="2800" spc="100" dirty="0">
                <a:latin typeface="楷体_GB2312" charset="0"/>
                <a:ea typeface="楷体_GB2312" charset="0"/>
                <a:cs typeface="楷体_GB2312" charset="0"/>
                <a:sym typeface="+mn-ea"/>
              </a:rPr>
              <a:t>（6）饲养宠物，拒不整改的</a:t>
            </a:r>
            <a:r>
              <a:rPr lang="zh-CN" sz="2800" spc="100" dirty="0">
                <a:latin typeface="楷体_GB2312" charset="0"/>
                <a:ea typeface="楷体_GB2312" charset="0"/>
                <a:cs typeface="楷体_GB2312" charset="0"/>
                <a:sym typeface="+mn-ea"/>
              </a:rPr>
              <a:t>；</a:t>
            </a:r>
            <a:endParaRPr lang="zh-CN" sz="2800" spc="100" dirty="0">
              <a:latin typeface="楷体_GB2312" charset="0"/>
              <a:ea typeface="楷体_GB2312" charset="0"/>
              <a:cs typeface="楷体_GB2312" charset="0"/>
              <a:sym typeface="+mn-ea"/>
            </a:endParaRPr>
          </a:p>
          <a:p>
            <a:pPr lvl="0" indent="736600" algn="l" fontAlgn="auto">
              <a:lnSpc>
                <a:spcPct val="13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069468003"/>
                </a:ext>
              </a:extLst>
            </a:pPr>
            <a:r>
              <a:rPr sz="2800" spc="100" dirty="0">
                <a:latin typeface="楷体_GB2312" charset="0"/>
                <a:ea typeface="楷体_GB2312" charset="0"/>
                <a:cs typeface="楷体_GB2312" charset="0"/>
                <a:sym typeface="+mn-ea"/>
              </a:rPr>
              <a:t>（7）出租、转借床位，或留宿他人的；</a:t>
            </a:r>
            <a:endParaRPr lang="zh-CN" sz="2800" spc="100" dirty="0">
              <a:latin typeface="楷体_GB2312" charset="0"/>
              <a:ea typeface="楷体_GB2312" charset="0"/>
              <a:cs typeface="楷体_GB2312" charset="0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rot="16200000">
            <a:off x="-322886" y="239883"/>
            <a:ext cx="713548" cy="777240"/>
            <a:chOff x="-1152532" y="-2053997"/>
            <a:chExt cx="2731785" cy="2975625"/>
          </a:xfrm>
        </p:grpSpPr>
        <p:sp>
          <p:nvSpPr>
            <p:cNvPr id="5" name="直角三角形 4"/>
            <p:cNvSpPr/>
            <p:nvPr/>
          </p:nvSpPr>
          <p:spPr>
            <a:xfrm rot="13500000" flipV="1">
              <a:off x="-1152532" y="-1810157"/>
              <a:ext cx="2731785" cy="2731785"/>
            </a:xfrm>
            <a:prstGeom prst="rtTriangl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rot="13500000" flipV="1">
              <a:off x="-1152532" y="-2053997"/>
              <a:ext cx="2731785" cy="2731785"/>
            </a:xfrm>
            <a:prstGeom prst="rtTriangle">
              <a:avLst/>
            </a:prstGeom>
            <a:solidFill>
              <a:srgbClr val="7CB0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7" name="矩形 6"/>
          <p:cNvSpPr/>
          <p:nvPr/>
        </p:nvSpPr>
        <p:spPr>
          <a:xfrm>
            <a:off x="570230" y="38100"/>
            <a:ext cx="519747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75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交运学院园区管理相关规定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2950" y="991235"/>
            <a:ext cx="11176635" cy="5956935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 lvl="0" indent="736600" algn="l" fontAlgn="auto">
              <a:lnSpc>
                <a:spcPct val="13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069468003"/>
                </a:ext>
              </a:extLst>
            </a:pPr>
            <a:r>
              <a:rPr sz="2800" spc="100" dirty="0">
                <a:latin typeface="楷体_GB2312" charset="0"/>
                <a:ea typeface="楷体_GB2312" charset="0"/>
                <a:cs typeface="楷体_GB2312" charset="0"/>
                <a:sym typeface="+mn-ea"/>
              </a:rPr>
              <a:t>（8）违反学生公寓闭门制度，在公寓闭门时间内出入学生公寓或夜不归宿，经批评教育不改或影响学校教育教学、生活以及公共场所管理秩序的；</a:t>
            </a:r>
            <a:endParaRPr sz="2800" spc="100" dirty="0">
              <a:latin typeface="楷体_GB2312" charset="0"/>
              <a:ea typeface="楷体_GB2312" charset="0"/>
              <a:cs typeface="楷体_GB2312" charset="0"/>
              <a:sym typeface="+mn-ea"/>
            </a:endParaRPr>
          </a:p>
          <a:p>
            <a:pPr lvl="0" indent="736600" algn="l" fontAlgn="auto">
              <a:lnSpc>
                <a:spcPct val="13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069468003"/>
                </a:ext>
              </a:extLst>
            </a:pPr>
            <a:r>
              <a:rPr sz="2800" spc="100" dirty="0">
                <a:latin typeface="楷体_GB2312" charset="0"/>
                <a:ea typeface="楷体_GB2312" charset="0"/>
                <a:cs typeface="楷体_GB2312" charset="0"/>
                <a:sym typeface="+mn-ea"/>
              </a:rPr>
              <a:t>（9）无正当理由夜不归宿，经批评教育不改的；</a:t>
            </a:r>
            <a:endParaRPr sz="2800" spc="100" dirty="0">
              <a:latin typeface="楷体_GB2312" charset="0"/>
              <a:ea typeface="楷体_GB2312" charset="0"/>
              <a:cs typeface="楷体_GB2312" charset="0"/>
              <a:sym typeface="+mn-ea"/>
            </a:endParaRPr>
          </a:p>
          <a:p>
            <a:pPr lvl="0" indent="736600" algn="l" fontAlgn="auto">
              <a:lnSpc>
                <a:spcPct val="13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069468003"/>
                </a:ext>
              </a:extLst>
            </a:pPr>
            <a:r>
              <a:rPr sz="2800" spc="100" dirty="0">
                <a:latin typeface="楷体_GB2312" charset="0"/>
                <a:ea typeface="楷体_GB2312" charset="0"/>
                <a:cs typeface="楷体_GB2312" charset="0"/>
                <a:sym typeface="+mn-ea"/>
              </a:rPr>
              <a:t>（10）非警情动用或损坏消防设施和器材的；</a:t>
            </a:r>
            <a:endParaRPr sz="2800" spc="100" dirty="0">
              <a:latin typeface="楷体_GB2312" charset="0"/>
              <a:ea typeface="楷体_GB2312" charset="0"/>
              <a:cs typeface="楷体_GB2312" charset="0"/>
              <a:sym typeface="+mn-ea"/>
            </a:endParaRPr>
          </a:p>
          <a:p>
            <a:pPr lvl="0" indent="736600" algn="l" fontAlgn="auto">
              <a:lnSpc>
                <a:spcPct val="13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069468003"/>
                </a:ext>
              </a:extLst>
            </a:pPr>
            <a:r>
              <a:rPr sz="2800" spc="100" dirty="0">
                <a:latin typeface="楷体_GB2312" charset="0"/>
                <a:ea typeface="楷体_GB2312" charset="0"/>
                <a:cs typeface="楷体_GB2312" charset="0"/>
                <a:sym typeface="+mn-ea"/>
              </a:rPr>
              <a:t>（11）使用三无电器和老化电器，经批评教育不改的；</a:t>
            </a:r>
            <a:endParaRPr sz="2800" spc="100" dirty="0">
              <a:latin typeface="楷体_GB2312" charset="0"/>
              <a:ea typeface="楷体_GB2312" charset="0"/>
              <a:cs typeface="楷体_GB2312" charset="0"/>
              <a:sym typeface="+mn-ea"/>
            </a:endParaRPr>
          </a:p>
          <a:p>
            <a:pPr lvl="0" indent="736600" algn="l" fontAlgn="auto">
              <a:lnSpc>
                <a:spcPct val="13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069468003"/>
                </a:ext>
              </a:extLst>
            </a:pPr>
            <a:r>
              <a:rPr sz="2800" spc="100" dirty="0">
                <a:latin typeface="楷体_GB2312" charset="0"/>
                <a:ea typeface="楷体_GB2312" charset="0"/>
                <a:cs typeface="楷体_GB2312" charset="0"/>
                <a:sym typeface="+mn-ea"/>
              </a:rPr>
              <a:t>（12）在公共区域堆放杂物，经批评教育不改的；</a:t>
            </a:r>
            <a:endParaRPr sz="2800" spc="100" dirty="0">
              <a:latin typeface="楷体_GB2312" charset="0"/>
              <a:ea typeface="楷体_GB2312" charset="0"/>
              <a:cs typeface="楷体_GB2312" charset="0"/>
              <a:sym typeface="+mn-ea"/>
            </a:endParaRPr>
          </a:p>
          <a:p>
            <a:pPr lvl="0" indent="736600" algn="l" fontAlgn="auto">
              <a:lnSpc>
                <a:spcPct val="13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069468003"/>
                </a:ext>
              </a:extLst>
            </a:pPr>
            <a:r>
              <a:rPr sz="2800" spc="100" dirty="0">
                <a:latin typeface="楷体_GB2312" charset="0"/>
                <a:ea typeface="楷体_GB2312" charset="0"/>
                <a:cs typeface="楷体_GB2312" charset="0"/>
                <a:sym typeface="+mn-ea"/>
              </a:rPr>
              <a:t>（13）其他学校学院认定的违纪、违法行为的。</a:t>
            </a:r>
            <a:endParaRPr sz="2800" spc="100" dirty="0">
              <a:latin typeface="楷体_GB2312" charset="0"/>
              <a:ea typeface="楷体_GB2312" charset="0"/>
              <a:cs typeface="楷体_GB2312" charset="0"/>
              <a:sym typeface="+mn-ea"/>
            </a:endParaRPr>
          </a:p>
          <a:p>
            <a:pPr lvl="0" indent="736600" algn="l" fontAlgn="auto">
              <a:lnSpc>
                <a:spcPct val="13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069468003"/>
                </a:ext>
              </a:extLst>
            </a:pPr>
            <a:r>
              <a:rPr sz="2800" spc="100" dirty="0">
                <a:latin typeface="楷体_GB2312" charset="0"/>
                <a:ea typeface="楷体_GB2312" charset="0"/>
                <a:cs typeface="楷体_GB2312" charset="0"/>
                <a:sym typeface="+mn-ea"/>
              </a:rPr>
              <a:t>（14）将电动车及充电配件带入宿舍楼的；</a:t>
            </a:r>
            <a:endParaRPr sz="2800" spc="100" dirty="0">
              <a:latin typeface="楷体_GB2312" charset="0"/>
              <a:ea typeface="楷体_GB2312" charset="0"/>
              <a:cs typeface="楷体_GB2312" charset="0"/>
              <a:sym typeface="+mn-ea"/>
            </a:endParaRPr>
          </a:p>
          <a:p>
            <a:pPr lvl="0" indent="736600" algn="l" fontAlgn="auto">
              <a:lnSpc>
                <a:spcPct val="13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069468003"/>
                </a:ext>
              </a:extLst>
            </a:pPr>
            <a:r>
              <a:rPr sz="2800" spc="100" dirty="0">
                <a:latin typeface="楷体_GB2312" charset="0"/>
                <a:ea typeface="楷体_GB2312" charset="0"/>
                <a:cs typeface="楷体_GB2312" charset="0"/>
                <a:sym typeface="+mn-ea"/>
              </a:rPr>
              <a:t>（15）在公共区域垂吊电线给电动车充电的。</a:t>
            </a:r>
            <a:endParaRPr sz="2800" spc="100" dirty="0">
              <a:latin typeface="楷体_GB2312" charset="0"/>
              <a:ea typeface="楷体_GB2312" charset="0"/>
              <a:cs typeface="楷体_GB2312" charset="0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rot="16200000">
            <a:off x="-322886" y="239883"/>
            <a:ext cx="713548" cy="777240"/>
            <a:chOff x="-1152532" y="-2053997"/>
            <a:chExt cx="2731785" cy="2975625"/>
          </a:xfrm>
        </p:grpSpPr>
        <p:sp>
          <p:nvSpPr>
            <p:cNvPr id="5" name="直角三角形 4"/>
            <p:cNvSpPr/>
            <p:nvPr/>
          </p:nvSpPr>
          <p:spPr>
            <a:xfrm rot="13500000" flipV="1">
              <a:off x="-1152532" y="-1810157"/>
              <a:ext cx="2731785" cy="2731785"/>
            </a:xfrm>
            <a:prstGeom prst="rtTriangl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rot="13500000" flipV="1">
              <a:off x="-1152532" y="-2053997"/>
              <a:ext cx="2731785" cy="2731785"/>
            </a:xfrm>
            <a:prstGeom prst="rtTriangle">
              <a:avLst/>
            </a:prstGeom>
            <a:solidFill>
              <a:srgbClr val="7CB0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7" name="矩形 6"/>
          <p:cNvSpPr/>
          <p:nvPr/>
        </p:nvSpPr>
        <p:spPr>
          <a:xfrm>
            <a:off x="570230" y="38100"/>
            <a:ext cx="519747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75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交运学院园区管理相关规定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89940" y="984885"/>
            <a:ext cx="3074670" cy="998855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3200" spc="100" dirty="0">
                <a:solidFill>
                  <a:srgbClr val="0079BA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三、宿舍检查</a:t>
            </a:r>
            <a:endParaRPr lang="zh-CN" altLang="en-US" sz="3200" spc="100" dirty="0">
              <a:solidFill>
                <a:srgbClr val="0079BA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5317672" y="1408760"/>
            <a:ext cx="421463" cy="421463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微软雅黑" panose="020B0503020204020204" charset="-122"/>
                <a:ea typeface="微软雅黑" panose="020B0503020204020204" charset="-122"/>
                <a:cs typeface="Roboto Medium" charset="0"/>
              </a:rPr>
              <a:t>1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cs typeface="Roboto Medium" charset="0"/>
            </a:endParaRPr>
          </a:p>
        </p:txBody>
      </p:sp>
      <p:sp>
        <p:nvSpPr>
          <p:cNvPr id="3" name="Freeform 813"/>
          <p:cNvSpPr/>
          <p:nvPr/>
        </p:nvSpPr>
        <p:spPr bwMode="auto">
          <a:xfrm>
            <a:off x="1279687" y="3849637"/>
            <a:ext cx="3045885" cy="398930"/>
          </a:xfrm>
          <a:custGeom>
            <a:avLst/>
            <a:gdLst>
              <a:gd name="T0" fmla="*/ 565 w 565"/>
              <a:gd name="T1" fmla="*/ 74 h 74"/>
              <a:gd name="T2" fmla="*/ 533 w 565"/>
              <a:gd name="T3" fmla="*/ 0 h 74"/>
              <a:gd name="T4" fmla="*/ 31 w 565"/>
              <a:gd name="T5" fmla="*/ 0 h 74"/>
              <a:gd name="T6" fmla="*/ 0 w 565"/>
              <a:gd name="T7" fmla="*/ 74 h 74"/>
              <a:gd name="T8" fmla="*/ 565 w 565"/>
              <a:gd name="T9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5" h="74">
                <a:moveTo>
                  <a:pt x="565" y="74"/>
                </a:moveTo>
                <a:cubicBezTo>
                  <a:pt x="558" y="48"/>
                  <a:pt x="547" y="23"/>
                  <a:pt x="53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8" y="23"/>
                  <a:pt x="7" y="48"/>
                  <a:pt x="0" y="74"/>
                </a:cubicBezTo>
                <a:lnTo>
                  <a:pt x="565" y="74"/>
                </a:lnTo>
                <a:close/>
              </a:path>
            </a:pathLst>
          </a:custGeom>
          <a:solidFill>
            <a:srgbClr val="7CB0C8"/>
          </a:solidFill>
          <a:ln>
            <a:noFill/>
          </a:ln>
        </p:spPr>
        <p:txBody>
          <a:bodyPr vert="horz" wrap="square" lIns="45715" tIns="22857" rIns="45715" bIns="22857" numCol="1" anchor="t" anchorCtr="0" compatLnSpc="1"/>
          <a:lstStyle/>
          <a:p>
            <a:endParaRPr lang="en-US" sz="900"/>
          </a:p>
        </p:txBody>
      </p:sp>
      <p:sp>
        <p:nvSpPr>
          <p:cNvPr id="14" name="Freeform 814"/>
          <p:cNvSpPr/>
          <p:nvPr/>
        </p:nvSpPr>
        <p:spPr bwMode="auto">
          <a:xfrm>
            <a:off x="2217712" y="2016715"/>
            <a:ext cx="1169836" cy="787078"/>
          </a:xfrm>
          <a:custGeom>
            <a:avLst/>
            <a:gdLst>
              <a:gd name="T0" fmla="*/ 434 w 434"/>
              <a:gd name="T1" fmla="*/ 292 h 292"/>
              <a:gd name="T2" fmla="*/ 216 w 434"/>
              <a:gd name="T3" fmla="*/ 0 h 292"/>
              <a:gd name="T4" fmla="*/ 0 w 434"/>
              <a:gd name="T5" fmla="*/ 292 h 292"/>
              <a:gd name="T6" fmla="*/ 434 w 434"/>
              <a:gd name="T7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4" h="292">
                <a:moveTo>
                  <a:pt x="434" y="292"/>
                </a:moveTo>
                <a:lnTo>
                  <a:pt x="216" y="0"/>
                </a:lnTo>
                <a:lnTo>
                  <a:pt x="0" y="292"/>
                </a:lnTo>
                <a:lnTo>
                  <a:pt x="434" y="292"/>
                </a:lnTo>
                <a:close/>
              </a:path>
            </a:pathLst>
          </a:custGeom>
          <a:solidFill>
            <a:srgbClr val="7CB0C8"/>
          </a:solidFill>
          <a:ln>
            <a:noFill/>
          </a:ln>
        </p:spPr>
        <p:txBody>
          <a:bodyPr vert="horz" wrap="square" lIns="45715" tIns="22857" rIns="45715" bIns="22857" numCol="1" anchor="t" anchorCtr="0" compatLnSpc="1"/>
          <a:lstStyle/>
          <a:p>
            <a:endParaRPr lang="en-US" sz="900"/>
          </a:p>
        </p:txBody>
      </p:sp>
      <p:sp>
        <p:nvSpPr>
          <p:cNvPr id="15" name="Freeform 815"/>
          <p:cNvSpPr/>
          <p:nvPr/>
        </p:nvSpPr>
        <p:spPr bwMode="auto">
          <a:xfrm>
            <a:off x="1678618" y="3127250"/>
            <a:ext cx="2242634" cy="398930"/>
          </a:xfrm>
          <a:custGeom>
            <a:avLst/>
            <a:gdLst>
              <a:gd name="T0" fmla="*/ 110 w 832"/>
              <a:gd name="T1" fmla="*/ 0 h 148"/>
              <a:gd name="T2" fmla="*/ 0 w 832"/>
              <a:gd name="T3" fmla="*/ 148 h 148"/>
              <a:gd name="T4" fmla="*/ 832 w 832"/>
              <a:gd name="T5" fmla="*/ 148 h 148"/>
              <a:gd name="T6" fmla="*/ 722 w 832"/>
              <a:gd name="T7" fmla="*/ 0 h 148"/>
              <a:gd name="T8" fmla="*/ 110 w 832"/>
              <a:gd name="T9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2" h="148">
                <a:moveTo>
                  <a:pt x="110" y="0"/>
                </a:moveTo>
                <a:lnTo>
                  <a:pt x="0" y="148"/>
                </a:lnTo>
                <a:lnTo>
                  <a:pt x="832" y="148"/>
                </a:lnTo>
                <a:lnTo>
                  <a:pt x="722" y="0"/>
                </a:lnTo>
                <a:lnTo>
                  <a:pt x="110" y="0"/>
                </a:lnTo>
                <a:close/>
              </a:path>
            </a:pathLst>
          </a:custGeom>
          <a:solidFill>
            <a:srgbClr val="7CB0C8"/>
          </a:solidFill>
          <a:ln>
            <a:noFill/>
          </a:ln>
        </p:spPr>
        <p:txBody>
          <a:bodyPr vert="horz" wrap="square" lIns="45715" tIns="22857" rIns="45715" bIns="22857" numCol="1" anchor="t" anchorCtr="0" compatLnSpc="1"/>
          <a:lstStyle/>
          <a:p>
            <a:endParaRPr lang="en-US" sz="900"/>
          </a:p>
        </p:txBody>
      </p:sp>
      <p:sp>
        <p:nvSpPr>
          <p:cNvPr id="16" name="Freeform 816"/>
          <p:cNvSpPr/>
          <p:nvPr/>
        </p:nvSpPr>
        <p:spPr bwMode="auto">
          <a:xfrm>
            <a:off x="1225778" y="4572024"/>
            <a:ext cx="3153704" cy="1671194"/>
          </a:xfrm>
          <a:custGeom>
            <a:avLst/>
            <a:gdLst>
              <a:gd name="T0" fmla="*/ 0 w 585"/>
              <a:gd name="T1" fmla="*/ 0 h 310"/>
              <a:gd name="T2" fmla="*/ 0 w 585"/>
              <a:gd name="T3" fmla="*/ 17 h 310"/>
              <a:gd name="T4" fmla="*/ 292 w 585"/>
              <a:gd name="T5" fmla="*/ 310 h 310"/>
              <a:gd name="T6" fmla="*/ 585 w 585"/>
              <a:gd name="T7" fmla="*/ 17 h 310"/>
              <a:gd name="T8" fmla="*/ 584 w 585"/>
              <a:gd name="T9" fmla="*/ 0 h 310"/>
              <a:gd name="T10" fmla="*/ 0 w 585"/>
              <a:gd name="T11" fmla="*/ 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5" h="310">
                <a:moveTo>
                  <a:pt x="0" y="0"/>
                </a:moveTo>
                <a:cubicBezTo>
                  <a:pt x="0" y="6"/>
                  <a:pt x="0" y="11"/>
                  <a:pt x="0" y="17"/>
                </a:cubicBezTo>
                <a:cubicBezTo>
                  <a:pt x="0" y="179"/>
                  <a:pt x="131" y="310"/>
                  <a:pt x="292" y="310"/>
                </a:cubicBezTo>
                <a:cubicBezTo>
                  <a:pt x="454" y="310"/>
                  <a:pt x="585" y="179"/>
                  <a:pt x="585" y="17"/>
                </a:cubicBezTo>
                <a:cubicBezTo>
                  <a:pt x="585" y="11"/>
                  <a:pt x="585" y="6"/>
                  <a:pt x="58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CB0C8"/>
          </a:solidFill>
          <a:ln>
            <a:noFill/>
          </a:ln>
        </p:spPr>
        <p:txBody>
          <a:bodyPr vert="horz" wrap="square" lIns="45715" tIns="22857" rIns="45715" bIns="22857" numCol="1" anchor="t" anchorCtr="0" compatLnSpc="1"/>
          <a:lstStyle/>
          <a:p>
            <a:endParaRPr lang="en-US" sz="900"/>
          </a:p>
        </p:txBody>
      </p:sp>
      <p:sp>
        <p:nvSpPr>
          <p:cNvPr id="17" name="Oval 817"/>
          <p:cNvSpPr>
            <a:spLocks noChangeArrowheads="1"/>
          </p:cNvSpPr>
          <p:nvPr/>
        </p:nvSpPr>
        <p:spPr bwMode="auto">
          <a:xfrm>
            <a:off x="1225778" y="4464205"/>
            <a:ext cx="3148313" cy="221029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vert="horz" wrap="square" lIns="45715" tIns="22857" rIns="45715" bIns="22857" numCol="1" anchor="t" anchorCtr="0" compatLnSpc="1"/>
          <a:lstStyle/>
          <a:p>
            <a:endParaRPr lang="en-US" sz="900"/>
          </a:p>
        </p:txBody>
      </p:sp>
      <p:sp>
        <p:nvSpPr>
          <p:cNvPr id="18" name="Oval 818"/>
          <p:cNvSpPr>
            <a:spLocks noChangeArrowheads="1"/>
          </p:cNvSpPr>
          <p:nvPr/>
        </p:nvSpPr>
        <p:spPr bwMode="auto">
          <a:xfrm>
            <a:off x="1446807" y="3774164"/>
            <a:ext cx="2706255" cy="150947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vert="horz" wrap="square" lIns="45715" tIns="22857" rIns="45715" bIns="22857" numCol="1" anchor="t" anchorCtr="0" compatLnSpc="1"/>
          <a:lstStyle/>
          <a:p>
            <a:endParaRPr lang="en-US" sz="900"/>
          </a:p>
        </p:txBody>
      </p:sp>
      <p:sp>
        <p:nvSpPr>
          <p:cNvPr id="19" name="Oval 819"/>
          <p:cNvSpPr>
            <a:spLocks noChangeArrowheads="1"/>
          </p:cNvSpPr>
          <p:nvPr/>
        </p:nvSpPr>
        <p:spPr bwMode="auto">
          <a:xfrm>
            <a:off x="1975120" y="3084122"/>
            <a:ext cx="1649630" cy="91646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vert="horz" wrap="square" lIns="45715" tIns="22857" rIns="45715" bIns="22857" numCol="1" anchor="t" anchorCtr="0" compatLnSpc="1"/>
          <a:lstStyle/>
          <a:p>
            <a:endParaRPr lang="en-US" sz="900"/>
          </a:p>
        </p:txBody>
      </p:sp>
      <p:sp>
        <p:nvSpPr>
          <p:cNvPr id="20" name="文本框 16"/>
          <p:cNvSpPr txBox="1"/>
          <p:nvPr/>
        </p:nvSpPr>
        <p:spPr>
          <a:xfrm>
            <a:off x="5996940" y="958850"/>
            <a:ext cx="601472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原则上，学院园区管理中心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每学期（1-16周）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开展四次宿舍卫生、宿舍安全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常规检查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工作，并不定期开展宿舍卫生、宿舍安全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抽查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工作，宿舍卫生、宿舍安全常规检查及抽查结果作为每学年“文明宿舍”评选的重要依据。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16"/>
          <p:cNvSpPr txBox="1"/>
          <p:nvPr/>
        </p:nvSpPr>
        <p:spPr>
          <a:xfrm>
            <a:off x="1447165" y="4686935"/>
            <a:ext cx="2706370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学院园区管理中心负责学院所有宿舍的卫生及安全检查工作，检查人员应做到公正公平公开，并对每次检查结果进行记录、留底；学生应主动配合工作人员及时整改不合格区域。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217285" y="3919065"/>
            <a:ext cx="1109587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宿舍检查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Овал 16"/>
          <p:cNvSpPr/>
          <p:nvPr/>
        </p:nvSpPr>
        <p:spPr>
          <a:xfrm>
            <a:off x="5317672" y="2730829"/>
            <a:ext cx="421463" cy="421463"/>
          </a:xfrm>
          <a:prstGeom prst="ellipse">
            <a:avLst/>
          </a:prstGeom>
          <a:solidFill>
            <a:srgbClr val="7CB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cs typeface="Roboto Medium" charset="0"/>
              </a:rPr>
              <a:t>2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cs typeface="Roboto Medium" charset="0"/>
            </a:endParaRPr>
          </a:p>
        </p:txBody>
      </p:sp>
      <p:sp>
        <p:nvSpPr>
          <p:cNvPr id="25" name="文本框 16"/>
          <p:cNvSpPr txBox="1"/>
          <p:nvPr/>
        </p:nvSpPr>
        <p:spPr>
          <a:xfrm>
            <a:off x="5996940" y="2280920"/>
            <a:ext cx="60871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常规检查时，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各宿舍至少有一名宿舍成员在场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，若宿舍成员在检查时间内无人可在场，需提前一日向学院园区管理中心进行报备。若未提前报备，则当次检查成绩记为50分，若存在干扰检查工作的行为检查成绩记为0分。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Овал 16"/>
          <p:cNvSpPr/>
          <p:nvPr/>
        </p:nvSpPr>
        <p:spPr>
          <a:xfrm>
            <a:off x="5317672" y="3840808"/>
            <a:ext cx="421463" cy="421463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cs typeface="Roboto Medium" charset="0"/>
              </a:rPr>
              <a:t>3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cs typeface="Roboto Medium" charset="0"/>
            </a:endParaRPr>
          </a:p>
        </p:txBody>
      </p:sp>
      <p:sp>
        <p:nvSpPr>
          <p:cNvPr id="28" name="文本框 16"/>
          <p:cNvSpPr txBox="1"/>
          <p:nvPr/>
        </p:nvSpPr>
        <p:spPr>
          <a:xfrm>
            <a:off x="6069965" y="3701415"/>
            <a:ext cx="60140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常规卫生检查结果将由学院园区管理中心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对检查情况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进行公示。有异议者须在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公示期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内联系学院园区管理中心进行成绩复议。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Овал 16"/>
          <p:cNvSpPr/>
          <p:nvPr/>
        </p:nvSpPr>
        <p:spPr>
          <a:xfrm>
            <a:off x="5317672" y="4714567"/>
            <a:ext cx="421463" cy="421463"/>
          </a:xfrm>
          <a:prstGeom prst="ellipse">
            <a:avLst/>
          </a:prstGeom>
          <a:solidFill>
            <a:srgbClr val="7CB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cs typeface="Roboto Medium" charset="0"/>
              </a:rPr>
              <a:t>4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cs typeface="Roboto Medium" charset="0"/>
            </a:endParaRPr>
          </a:p>
        </p:txBody>
      </p:sp>
      <p:sp>
        <p:nvSpPr>
          <p:cNvPr id="31" name="文本框 16"/>
          <p:cNvSpPr txBox="1"/>
          <p:nvPr/>
        </p:nvSpPr>
        <p:spPr>
          <a:xfrm>
            <a:off x="6069965" y="4572000"/>
            <a:ext cx="60134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除常规宿舍安全检查外，学院将配合学校党委学生工作部（学生工作处）宿舍园区学生管理科对学生宿舍进行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不定期安全抽查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Овал 16"/>
          <p:cNvSpPr/>
          <p:nvPr/>
        </p:nvSpPr>
        <p:spPr>
          <a:xfrm>
            <a:off x="5317672" y="5821373"/>
            <a:ext cx="421463" cy="421463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cs typeface="Roboto Medium" charset="0"/>
              </a:rPr>
              <a:t>5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cs typeface="Roboto Medium" charset="0"/>
            </a:endParaRPr>
          </a:p>
        </p:txBody>
      </p:sp>
      <p:sp>
        <p:nvSpPr>
          <p:cNvPr id="11" name="文本框 16"/>
          <p:cNvSpPr txBox="1"/>
          <p:nvPr/>
        </p:nvSpPr>
        <p:spPr>
          <a:xfrm>
            <a:off x="6069965" y="5594350"/>
            <a:ext cx="59416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每学年文明宿舍评选由该训练宿舍检查得分评定，其中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常规检查占比70%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突击检查占比30%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，若得分相同，则按照突击检查得分、常规检查得分进行排序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ISLIDE.VECTOR" val="7e61938a-f67c-465d-a770-1d1c44731930"/>
</p:tagLst>
</file>

<file path=ppt/tags/tag2.xml><?xml version="1.0" encoding="utf-8"?>
<p:tagLst xmlns:p="http://schemas.openxmlformats.org/presentationml/2006/main">
  <p:tag name="COMMONDATA" val="eyJoZGlkIjoiNmNmOWM3Y2Q2ZTc4NWRjODAwODIyZmViNDY2ZjRiYzMifQ=="/>
  <p:tag name="KSO_WPP_MARK_KEY" val="4d706688-5ced-433c-abaa-70604275c0c3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3115</Words>
  <Application>WPS 演示</Application>
  <PresentationFormat>宽屏</PresentationFormat>
  <Paragraphs>224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43" baseType="lpstr">
      <vt:lpstr>Arial</vt:lpstr>
      <vt:lpstr>宋体</vt:lpstr>
      <vt:lpstr>Wingdings</vt:lpstr>
      <vt:lpstr>等线</vt:lpstr>
      <vt:lpstr>黑体</vt:lpstr>
      <vt:lpstr>微软雅黑</vt:lpstr>
      <vt:lpstr>华文细黑</vt:lpstr>
      <vt:lpstr>Wingdings</vt:lpstr>
      <vt:lpstr>隶变-简</vt:lpstr>
      <vt:lpstr>隶书</vt:lpstr>
      <vt:lpstr>仿宋</vt:lpstr>
      <vt:lpstr>微软雅黑 Light</vt:lpstr>
      <vt:lpstr>华文楷体</vt:lpstr>
      <vt:lpstr>楷体_GB2312</vt:lpstr>
      <vt:lpstr>新宋体</vt:lpstr>
      <vt:lpstr>Roboto Medium</vt:lpstr>
      <vt:lpstr>Segoe Print</vt:lpstr>
      <vt:lpstr>CabinSketch</vt:lpstr>
      <vt:lpstr>DejaVu Math TeX Gyre</vt:lpstr>
      <vt:lpstr>Source Sans Pro</vt:lpstr>
      <vt:lpstr>Calibri</vt:lpstr>
      <vt:lpstr>报隶-简</vt:lpstr>
      <vt:lpstr>Arial Bold</vt:lpstr>
      <vt:lpstr>Arial Unicode MS</vt:lpstr>
      <vt:lpstr>等线 Light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@Rex.B.</cp:lastModifiedBy>
  <cp:revision>193</cp:revision>
  <dcterms:created xsi:type="dcterms:W3CDTF">2022-10-06T08:47:00Z</dcterms:created>
  <dcterms:modified xsi:type="dcterms:W3CDTF">2022-10-21T02:12:30Z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DB24A474567F5E2233753E6357C19234</vt:lpwstr>
  </property>
</Properties>
</file>