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3"/>
  </p:notesMasterIdLst>
  <p:sldIdLst>
    <p:sldId id="8393" r:id="rId2"/>
    <p:sldId id="8557" r:id="rId3"/>
    <p:sldId id="8537" r:id="rId4"/>
    <p:sldId id="8538" r:id="rId5"/>
    <p:sldId id="8549" r:id="rId6"/>
    <p:sldId id="8550" r:id="rId7"/>
    <p:sldId id="8551" r:id="rId8"/>
    <p:sldId id="8552" r:id="rId9"/>
    <p:sldId id="8559" r:id="rId10"/>
    <p:sldId id="8560" r:id="rId11"/>
    <p:sldId id="8553" r:id="rId12"/>
    <p:sldId id="8566" r:id="rId13"/>
    <p:sldId id="8555" r:id="rId14"/>
    <p:sldId id="8554" r:id="rId15"/>
    <p:sldId id="8561" r:id="rId16"/>
    <p:sldId id="8562" r:id="rId17"/>
    <p:sldId id="8563" r:id="rId18"/>
    <p:sldId id="8564" r:id="rId19"/>
    <p:sldId id="8565" r:id="rId20"/>
    <p:sldId id="8567" r:id="rId21"/>
    <p:sldId id="256" r:id="rId2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hqct" initials="h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38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280" autoAdjust="0"/>
  </p:normalViewPr>
  <p:slideViewPr>
    <p:cSldViewPr snapToGrid="0" showGuides="1">
      <p:cViewPr varScale="1">
        <p:scale>
          <a:sx n="63" d="100"/>
          <a:sy n="63" d="100"/>
        </p:scale>
        <p:origin x="764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9" d="100"/>
        <a:sy n="139" d="100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384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AF0E99-DAD2-4DB0-A11D-671AB3AEBB15}" type="datetimeFigureOut">
              <a:rPr lang="zh-CN" altLang="en-US" smtClean="0"/>
              <a:t>2023/11/9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1E052F-8997-4C6A-944B-319BB3A8ED5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57266-2DAA-4ECB-93ED-B084D17E5BAB}" type="slidenum">
              <a:rPr lang="zh-CN" altLang="en-US" smtClean="0"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57266-2DAA-4ECB-93ED-B084D17E5BAB}" type="slidenum">
              <a:rPr lang="zh-CN" altLang="en-US" smtClean="0"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8AFBE-CB95-410C-9170-E8C374E6C10C}" type="datetimeFigureOut">
              <a:rPr lang="zh-CN" altLang="en-US" smtClean="0"/>
              <a:t>2023/11/9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6DB24-B25B-49D7-A066-6E012C0AC9E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8AFBE-CB95-410C-9170-E8C374E6C10C}" type="datetimeFigureOut">
              <a:rPr lang="zh-CN" altLang="en-US" smtClean="0"/>
              <a:t>2023/11/9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6DB24-B25B-49D7-A066-6E012C0AC9E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8AFBE-CB95-410C-9170-E8C374E6C10C}" type="datetimeFigureOut">
              <a:rPr lang="zh-CN" altLang="en-US" smtClean="0"/>
              <a:t>2023/11/9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6DB24-B25B-49D7-A066-6E012C0AC9E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bg>
      <p:bgPr>
        <a:solidFill>
          <a:schemeClr val="bg1">
            <a:alpha val="6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内页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8AFBE-CB95-410C-9170-E8C374E6C10C}" type="datetimeFigureOut">
              <a:rPr lang="zh-CN" altLang="en-US" smtClean="0"/>
              <a:t>2023/11/9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6DB24-B25B-49D7-A066-6E012C0AC9E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8AFBE-CB95-410C-9170-E8C374E6C10C}" type="datetimeFigureOut">
              <a:rPr lang="zh-CN" altLang="en-US" smtClean="0"/>
              <a:t>2023/11/9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6DB24-B25B-49D7-A066-6E012C0AC9E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8AFBE-CB95-410C-9170-E8C374E6C10C}" type="datetimeFigureOut">
              <a:rPr lang="zh-CN" altLang="en-US" smtClean="0"/>
              <a:t>2023/11/9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6DB24-B25B-49D7-A066-6E012C0AC9E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8AFBE-CB95-410C-9170-E8C374E6C10C}" type="datetimeFigureOut">
              <a:rPr lang="zh-CN" altLang="en-US" smtClean="0"/>
              <a:t>2023/11/9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6DB24-B25B-49D7-A066-6E012C0AC9EA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矩形 10"/>
          <p:cNvSpPr/>
          <p:nvPr userDrawn="1"/>
        </p:nvSpPr>
        <p:spPr>
          <a:xfrm>
            <a:off x="9100364" y="6470260"/>
            <a:ext cx="77513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www.1ppt.com/moban/   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行业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www.1ppt.com/hangye/ 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节日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www.1ppt.com/jieri/   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素材下载：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www.1ppt.com/sucai/</a:t>
            </a:r>
          </a:p>
          <a:p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背景图片：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www.1ppt.com/beijing/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图表下载：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www.1ppt.com/tubiao/      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优秀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www.1ppt.com/powerpoint/      </a:t>
            </a:r>
          </a:p>
          <a:p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Word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www.1ppt.com/word/              Excel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www.1ppt.com/excel/  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资料下载：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www.1ppt.com/ziliao/        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课件下载：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www.1ppt.com/kejian/ 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范文下载：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www.1ppt.com/fanwen/           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试卷下载：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www.1ppt.com/shiti/  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教案下载：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www.1ppt.com/jiaoan/        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字体下载：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www.1ppt.com/ziti/</a:t>
            </a:r>
          </a:p>
          <a:p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 </a:t>
            </a:r>
            <a:endParaRPr lang="zh-CN" altLang="en-US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8AFBE-CB95-410C-9170-E8C374E6C10C}" type="datetimeFigureOut">
              <a:rPr lang="zh-CN" altLang="en-US" smtClean="0"/>
              <a:t>2023/11/9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6DB24-B25B-49D7-A066-6E012C0AC9E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8AFBE-CB95-410C-9170-E8C374E6C10C}" type="datetimeFigureOut">
              <a:rPr lang="zh-CN" altLang="en-US" smtClean="0"/>
              <a:t>2023/11/9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6DB24-B25B-49D7-A066-6E012C0AC9EA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5" name="图片 4"/>
          <p:cNvPicPr>
            <a:picLocks noChangeAspect="1"/>
          </p:cNvPicPr>
          <p:nvPr userDrawn="1"/>
        </p:nvPicPr>
        <p:blipFill rotWithShape="1">
          <a:blip r:embed="rId2" cstate="screen"/>
          <a:srcRect/>
          <a:stretch>
            <a:fillRect/>
          </a:stretch>
        </p:blipFill>
        <p:spPr>
          <a:xfrm>
            <a:off x="0" y="-1"/>
            <a:ext cx="12192000" cy="6858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8AFBE-CB95-410C-9170-E8C374E6C10C}" type="datetimeFigureOut">
              <a:rPr lang="zh-CN" altLang="en-US" smtClean="0"/>
              <a:t>2023/11/9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6DB24-B25B-49D7-A066-6E012C0AC9E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8AFBE-CB95-410C-9170-E8C374E6C10C}" type="datetimeFigureOut">
              <a:rPr lang="zh-CN" altLang="en-US" smtClean="0"/>
              <a:t>2023/11/9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6DB24-B25B-49D7-A066-6E012C0AC9E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48AFBE-CB95-410C-9170-E8C374E6C10C}" type="datetimeFigureOut">
              <a:rPr lang="zh-CN" altLang="en-US" smtClean="0"/>
              <a:t>2023/11/9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6DB24-B25B-49D7-A066-6E012C0AC9E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2" cstate="screen"/>
          <a:srcRect/>
          <a:stretch>
            <a:fillRect/>
          </a:stretch>
        </p:blipFill>
        <p:spPr>
          <a:xfrm>
            <a:off x="0" y="-1"/>
            <a:ext cx="12192000" cy="6858000"/>
          </a:xfrm>
          <a:prstGeom prst="rect">
            <a:avLst/>
          </a:prstGeom>
        </p:spPr>
      </p:pic>
      <p:sp>
        <p:nvSpPr>
          <p:cNvPr id="8" name="文本框 7"/>
          <p:cNvSpPr txBox="1">
            <a:spLocks noChangeAspect="1"/>
          </p:cNvSpPr>
          <p:nvPr/>
        </p:nvSpPr>
        <p:spPr bwMode="auto">
          <a:xfrm>
            <a:off x="2182577" y="1427059"/>
            <a:ext cx="7844418" cy="22144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zh-CN" altLang="en-US" sz="6000" noProof="1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交通运输与物流学院</a:t>
            </a:r>
            <a:endParaRPr lang="en-US" altLang="zh-CN" sz="6000" noProof="1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  <a:p>
            <a:pPr algn="ctr">
              <a:lnSpc>
                <a:spcPct val="120000"/>
              </a:lnSpc>
            </a:pPr>
            <a:r>
              <a:rPr lang="zh-CN" altLang="en-US" sz="6000" noProof="1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综合信息管理平台</a:t>
            </a:r>
            <a:endParaRPr lang="zh-CN" altLang="zh-CN" sz="3000" noProof="1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3237230" y="4079240"/>
            <a:ext cx="6457315" cy="1346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3600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科研管理系统简易流程</a:t>
            </a:r>
            <a:endParaRPr lang="zh-CN" altLang="en-US" sz="4800" dirty="0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  <a:p>
            <a:pPr algn="ctr">
              <a:lnSpc>
                <a:spcPct val="120000"/>
              </a:lnSpc>
            </a:pPr>
            <a:r>
              <a:rPr lang="en-US" altLang="zh-CN" sz="3200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2023-11-08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3424460" y="220234"/>
            <a:ext cx="5544407" cy="617980"/>
            <a:chOff x="551593" y="497013"/>
            <a:chExt cx="5544407" cy="617980"/>
          </a:xfrm>
        </p:grpSpPr>
        <p:sp>
          <p:nvSpPr>
            <p:cNvPr id="7" name="矩形 6"/>
            <p:cNvSpPr/>
            <p:nvPr/>
          </p:nvSpPr>
          <p:spPr>
            <a:xfrm>
              <a:off x="551593" y="497013"/>
              <a:ext cx="5544407" cy="5835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zh-CN" altLang="en-US" sz="3200" noProof="0" dirty="0">
                  <a:ln>
                    <a:noFill/>
                  </a:ln>
                  <a:solidFill>
                    <a:srgbClr val="3B3838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通用操作</a:t>
              </a:r>
              <a:r>
                <a:rPr lang="en-US" altLang="zh-CN" sz="3200" noProof="0" dirty="0">
                  <a:ln>
                    <a:noFill/>
                  </a:ln>
                  <a:solidFill>
                    <a:srgbClr val="3B3838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—06</a:t>
              </a:r>
              <a:endPara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3B3838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endParaRPr>
            </a:p>
          </p:txBody>
        </p:sp>
        <p:cxnSp>
          <p:nvCxnSpPr>
            <p:cNvPr id="8" name="0 _4"/>
            <p:cNvCxnSpPr/>
            <p:nvPr/>
          </p:nvCxnSpPr>
          <p:spPr>
            <a:xfrm>
              <a:off x="715475" y="1114993"/>
              <a:ext cx="5119805" cy="0"/>
            </a:xfrm>
            <a:prstGeom prst="line">
              <a:avLst/>
            </a:prstGeom>
            <a:ln w="25400">
              <a:gradFill>
                <a:gsLst>
                  <a:gs pos="49000">
                    <a:srgbClr val="3B3838"/>
                  </a:gs>
                  <a:gs pos="0">
                    <a:schemeClr val="bg1">
                      <a:alpha val="0"/>
                    </a:schemeClr>
                  </a:gs>
                  <a:gs pos="100000">
                    <a:schemeClr val="bg1">
                      <a:alpha val="3000"/>
                    </a:schemeClr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文本框 4"/>
          <p:cNvSpPr txBox="1"/>
          <p:nvPr/>
        </p:nvSpPr>
        <p:spPr>
          <a:xfrm>
            <a:off x="977265" y="1143000"/>
            <a:ext cx="7803515" cy="1337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en-US" altLang="zh-CN" b="1"/>
              <a:t>6</a:t>
            </a:r>
            <a:r>
              <a:rPr lang="zh-CN" altLang="en-US" b="1"/>
              <a:t>、审批结束后，查看最终结果：</a:t>
            </a:r>
          </a:p>
          <a:p>
            <a:pPr lvl="1" fontAlgn="auto">
              <a:lnSpc>
                <a:spcPct val="150000"/>
              </a:lnSpc>
            </a:pPr>
            <a:r>
              <a:rPr lang="zh-CN" altLang="en-US"/>
              <a:t>如果审批不通过，则编辑后</a:t>
            </a:r>
            <a:r>
              <a:rPr lang="en-US" altLang="zh-CN"/>
              <a:t>“</a:t>
            </a:r>
            <a:r>
              <a:rPr lang="zh-CN" altLang="en-US"/>
              <a:t>重新申请</a:t>
            </a:r>
            <a:r>
              <a:rPr lang="en-US" altLang="zh-CN"/>
              <a:t>”</a:t>
            </a:r>
          </a:p>
          <a:p>
            <a:pPr lvl="1" fontAlgn="auto">
              <a:lnSpc>
                <a:spcPct val="150000"/>
              </a:lnSpc>
            </a:pPr>
            <a:r>
              <a:rPr lang="zh-CN" altLang="en-US"/>
              <a:t>未审批通过前，可以撤回重新编辑，然后再次提交申请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135" y="2741930"/>
            <a:ext cx="11418570" cy="270700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3424460" y="220234"/>
            <a:ext cx="5544407" cy="617980"/>
            <a:chOff x="551593" y="497013"/>
            <a:chExt cx="5544407" cy="617980"/>
          </a:xfrm>
        </p:grpSpPr>
        <p:sp>
          <p:nvSpPr>
            <p:cNvPr id="7" name="矩形 6"/>
            <p:cNvSpPr/>
            <p:nvPr/>
          </p:nvSpPr>
          <p:spPr>
            <a:xfrm>
              <a:off x="551593" y="497013"/>
              <a:ext cx="5544407" cy="5835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3B3838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论文</a:t>
              </a:r>
            </a:p>
          </p:txBody>
        </p:sp>
        <p:cxnSp>
          <p:nvCxnSpPr>
            <p:cNvPr id="8" name="0 _4"/>
            <p:cNvCxnSpPr/>
            <p:nvPr/>
          </p:nvCxnSpPr>
          <p:spPr>
            <a:xfrm>
              <a:off x="715475" y="1114993"/>
              <a:ext cx="5119805" cy="0"/>
            </a:xfrm>
            <a:prstGeom prst="line">
              <a:avLst/>
            </a:prstGeom>
            <a:ln w="25400">
              <a:gradFill>
                <a:gsLst>
                  <a:gs pos="49000">
                    <a:srgbClr val="3B3838"/>
                  </a:gs>
                  <a:gs pos="0">
                    <a:schemeClr val="bg1">
                      <a:alpha val="0"/>
                    </a:schemeClr>
                  </a:gs>
                  <a:gs pos="100000">
                    <a:schemeClr val="bg1">
                      <a:alpha val="3000"/>
                    </a:schemeClr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文本框 4"/>
          <p:cNvSpPr txBox="1"/>
          <p:nvPr/>
        </p:nvSpPr>
        <p:spPr>
          <a:xfrm>
            <a:off x="348615" y="1143000"/>
            <a:ext cx="4573270" cy="1296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b="1" dirty="0"/>
              <a:t>搜索刊物</a:t>
            </a:r>
            <a:r>
              <a:rPr lang="zh-CN" altLang="en-US" dirty="0"/>
              <a:t>：输入刊物，可以得到默认信息</a:t>
            </a:r>
          </a:p>
          <a:p>
            <a:pPr fontAlgn="auto">
              <a:lnSpc>
                <a:spcPct val="150000"/>
              </a:lnSpc>
            </a:pPr>
            <a:r>
              <a:rPr lang="zh-CN" altLang="en-US" b="1" dirty="0"/>
              <a:t>作者单位</a:t>
            </a:r>
            <a:r>
              <a:rPr lang="zh-CN" altLang="en-US" dirty="0"/>
              <a:t>：点击进行输入</a:t>
            </a:r>
          </a:p>
          <a:p>
            <a:pPr fontAlgn="auto">
              <a:lnSpc>
                <a:spcPct val="150000"/>
              </a:lnSpc>
            </a:pPr>
            <a:r>
              <a:rPr lang="zh-CN" altLang="en-US" dirty="0"/>
              <a:t>请</a:t>
            </a:r>
            <a:r>
              <a:rPr lang="zh-CN" altLang="en-US" b="1" dirty="0">
                <a:solidFill>
                  <a:srgbClr val="FF0000"/>
                </a:solidFill>
              </a:rPr>
              <a:t>绩效归属人</a:t>
            </a:r>
            <a:r>
              <a:rPr lang="zh-CN" altLang="en-US" dirty="0"/>
              <a:t>填写，其他教工不用重复提交。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AD3C29D2-E1CC-CD44-79CD-EF896D5474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99900" y="838214"/>
            <a:ext cx="6816494" cy="4073842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222EB8DE-72AE-2CA2-E126-895A906B60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907" y="3164529"/>
            <a:ext cx="4963993" cy="296670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3424460" y="220234"/>
            <a:ext cx="5544407" cy="617980"/>
            <a:chOff x="551593" y="497013"/>
            <a:chExt cx="5544407" cy="617980"/>
          </a:xfrm>
        </p:grpSpPr>
        <p:sp>
          <p:nvSpPr>
            <p:cNvPr id="7" name="矩形 6"/>
            <p:cNvSpPr/>
            <p:nvPr/>
          </p:nvSpPr>
          <p:spPr>
            <a:xfrm>
              <a:off x="551593" y="497013"/>
              <a:ext cx="5544407" cy="5835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zh-CN" altLang="en-US" sz="3200" dirty="0">
                  <a:solidFill>
                    <a:srgbClr val="3B3838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科研</a:t>
              </a:r>
              <a:r>
                <a:rPr kumimoji="0" lang="zh-CN" alt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3B3838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项目和经费分配</a:t>
              </a:r>
            </a:p>
          </p:txBody>
        </p:sp>
        <p:cxnSp>
          <p:nvCxnSpPr>
            <p:cNvPr id="8" name="0 _4"/>
            <p:cNvCxnSpPr/>
            <p:nvPr/>
          </p:nvCxnSpPr>
          <p:spPr>
            <a:xfrm>
              <a:off x="715475" y="1114993"/>
              <a:ext cx="5119805" cy="0"/>
            </a:xfrm>
            <a:prstGeom prst="line">
              <a:avLst/>
            </a:prstGeom>
            <a:ln w="25400">
              <a:gradFill>
                <a:gsLst>
                  <a:gs pos="49000">
                    <a:srgbClr val="3B3838"/>
                  </a:gs>
                  <a:gs pos="0">
                    <a:schemeClr val="bg1">
                      <a:alpha val="0"/>
                    </a:schemeClr>
                  </a:gs>
                  <a:gs pos="100000">
                    <a:schemeClr val="bg1">
                      <a:alpha val="3000"/>
                    </a:schemeClr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文本框 4"/>
          <p:cNvSpPr txBox="1"/>
          <p:nvPr/>
        </p:nvSpPr>
        <p:spPr>
          <a:xfrm>
            <a:off x="317792" y="1530851"/>
            <a:ext cx="4945088" cy="37896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b="1" dirty="0"/>
              <a:t>进入到位经费页面</a:t>
            </a:r>
            <a:r>
              <a:rPr lang="zh-CN" altLang="en-US" dirty="0"/>
              <a:t>：输入项目名称、项目编号、负责人、已到位经费、本年度到位经费、项目类型等信息</a:t>
            </a:r>
            <a:endParaRPr lang="en-US" altLang="zh-CN" dirty="0"/>
          </a:p>
          <a:p>
            <a:pPr fontAlgn="auto">
              <a:lnSpc>
                <a:spcPct val="150000"/>
              </a:lnSpc>
            </a:pPr>
            <a:endParaRPr lang="zh-CN" altLang="en-US" dirty="0"/>
          </a:p>
          <a:p>
            <a:pPr fontAlgn="auto">
              <a:lnSpc>
                <a:spcPct val="150000"/>
              </a:lnSpc>
            </a:pPr>
            <a:r>
              <a:rPr lang="zh-CN" altLang="en-US" b="1" dirty="0">
                <a:solidFill>
                  <a:srgbClr val="FF0000"/>
                </a:solidFill>
              </a:rPr>
              <a:t>对本年度到位经费进行分割（不分配给其它老师的也需要添加项目负责人本人，并填写总经费）</a:t>
            </a:r>
            <a:endParaRPr lang="en-US" altLang="zh-CN" b="1" dirty="0">
              <a:solidFill>
                <a:srgbClr val="FF0000"/>
              </a:solidFill>
            </a:endParaRPr>
          </a:p>
          <a:p>
            <a:pPr fontAlgn="auto">
              <a:lnSpc>
                <a:spcPct val="150000"/>
              </a:lnSpc>
            </a:pPr>
            <a:endParaRPr lang="zh-CN" altLang="en-US" dirty="0"/>
          </a:p>
          <a:p>
            <a:pPr fontAlgn="auto">
              <a:lnSpc>
                <a:spcPct val="150000"/>
              </a:lnSpc>
            </a:pPr>
            <a:r>
              <a:rPr lang="zh-CN" altLang="en-US" dirty="0"/>
              <a:t>请</a:t>
            </a:r>
            <a:r>
              <a:rPr lang="zh-CN" altLang="en-US" b="1" dirty="0">
                <a:solidFill>
                  <a:srgbClr val="FF0000"/>
                </a:solidFill>
              </a:rPr>
              <a:t>绩效归属人</a:t>
            </a:r>
            <a:r>
              <a:rPr lang="zh-CN" altLang="en-US" dirty="0"/>
              <a:t>填写，其他教工不用重复提交。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DF49B702-BD5B-CF81-A164-6299324BA2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83663" y="1530851"/>
            <a:ext cx="6648967" cy="4074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63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3424460" y="220234"/>
            <a:ext cx="5544407" cy="617980"/>
            <a:chOff x="551593" y="497013"/>
            <a:chExt cx="5544407" cy="617980"/>
          </a:xfrm>
        </p:grpSpPr>
        <p:sp>
          <p:nvSpPr>
            <p:cNvPr id="7" name="矩形 6"/>
            <p:cNvSpPr/>
            <p:nvPr/>
          </p:nvSpPr>
          <p:spPr>
            <a:xfrm>
              <a:off x="551593" y="497013"/>
              <a:ext cx="5544407" cy="5835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3B3838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专利</a:t>
              </a:r>
            </a:p>
          </p:txBody>
        </p:sp>
        <p:cxnSp>
          <p:nvCxnSpPr>
            <p:cNvPr id="8" name="0 _4"/>
            <p:cNvCxnSpPr/>
            <p:nvPr/>
          </p:nvCxnSpPr>
          <p:spPr>
            <a:xfrm>
              <a:off x="715475" y="1114993"/>
              <a:ext cx="5119805" cy="0"/>
            </a:xfrm>
            <a:prstGeom prst="line">
              <a:avLst/>
            </a:prstGeom>
            <a:ln w="25400">
              <a:gradFill>
                <a:gsLst>
                  <a:gs pos="49000">
                    <a:srgbClr val="3B3838"/>
                  </a:gs>
                  <a:gs pos="0">
                    <a:schemeClr val="bg1">
                      <a:alpha val="0"/>
                    </a:schemeClr>
                  </a:gs>
                  <a:gs pos="100000">
                    <a:schemeClr val="bg1">
                      <a:alpha val="3000"/>
                    </a:schemeClr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94605" y="918845"/>
            <a:ext cx="6819265" cy="541909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348615" y="1143000"/>
            <a:ext cx="457327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b="1"/>
              <a:t>作者单位</a:t>
            </a:r>
            <a:r>
              <a:rPr lang="zh-CN" altLang="en-US"/>
              <a:t>：点击进行输入</a:t>
            </a:r>
          </a:p>
          <a:p>
            <a:pPr fontAlgn="auto">
              <a:lnSpc>
                <a:spcPct val="150000"/>
              </a:lnSpc>
            </a:pPr>
            <a:r>
              <a:rPr lang="zh-CN" altLang="en-US"/>
              <a:t>请</a:t>
            </a:r>
            <a:r>
              <a:rPr lang="zh-CN" altLang="en-US" b="1">
                <a:solidFill>
                  <a:srgbClr val="FF0000"/>
                </a:solidFill>
              </a:rPr>
              <a:t>绩效归属人</a:t>
            </a:r>
            <a:r>
              <a:rPr lang="zh-CN" altLang="en-US"/>
              <a:t>填写，其他教工不用重复提交。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3424460" y="220234"/>
            <a:ext cx="5544407" cy="617980"/>
            <a:chOff x="551593" y="497013"/>
            <a:chExt cx="5544407" cy="617980"/>
          </a:xfrm>
        </p:grpSpPr>
        <p:sp>
          <p:nvSpPr>
            <p:cNvPr id="7" name="矩形 6"/>
            <p:cNvSpPr/>
            <p:nvPr/>
          </p:nvSpPr>
          <p:spPr>
            <a:xfrm>
              <a:off x="551593" y="497013"/>
              <a:ext cx="5544407" cy="5835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3B3838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软著</a:t>
              </a:r>
            </a:p>
          </p:txBody>
        </p:sp>
        <p:cxnSp>
          <p:nvCxnSpPr>
            <p:cNvPr id="8" name="0 _4"/>
            <p:cNvCxnSpPr/>
            <p:nvPr/>
          </p:nvCxnSpPr>
          <p:spPr>
            <a:xfrm>
              <a:off x="715475" y="1114993"/>
              <a:ext cx="5119805" cy="0"/>
            </a:xfrm>
            <a:prstGeom prst="line">
              <a:avLst/>
            </a:prstGeom>
            <a:ln w="25400">
              <a:gradFill>
                <a:gsLst>
                  <a:gs pos="49000">
                    <a:srgbClr val="3B3838"/>
                  </a:gs>
                  <a:gs pos="0">
                    <a:schemeClr val="bg1">
                      <a:alpha val="0"/>
                    </a:schemeClr>
                  </a:gs>
                  <a:gs pos="100000">
                    <a:schemeClr val="bg1">
                      <a:alpha val="3000"/>
                    </a:schemeClr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8385" y="979805"/>
            <a:ext cx="8298180" cy="558292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348615" y="1143000"/>
            <a:ext cx="2816225" cy="1337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b="1"/>
              <a:t>作者单位</a:t>
            </a:r>
            <a:r>
              <a:rPr lang="zh-CN" altLang="en-US"/>
              <a:t>：点击进行输入</a:t>
            </a:r>
          </a:p>
          <a:p>
            <a:pPr fontAlgn="auto">
              <a:lnSpc>
                <a:spcPct val="150000"/>
              </a:lnSpc>
            </a:pPr>
            <a:r>
              <a:rPr lang="zh-CN" altLang="en-US"/>
              <a:t>请</a:t>
            </a:r>
            <a:r>
              <a:rPr lang="zh-CN" altLang="en-US" b="1">
                <a:solidFill>
                  <a:srgbClr val="FF0000"/>
                </a:solidFill>
              </a:rPr>
              <a:t>绩效归属人</a:t>
            </a:r>
            <a:r>
              <a:rPr lang="zh-CN" altLang="en-US"/>
              <a:t>填写，其他教工不用重复提交。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3424460" y="220234"/>
            <a:ext cx="5544407" cy="617980"/>
            <a:chOff x="551593" y="497013"/>
            <a:chExt cx="5544407" cy="617980"/>
          </a:xfrm>
        </p:grpSpPr>
        <p:sp>
          <p:nvSpPr>
            <p:cNvPr id="7" name="矩形 6"/>
            <p:cNvSpPr/>
            <p:nvPr/>
          </p:nvSpPr>
          <p:spPr>
            <a:xfrm>
              <a:off x="551593" y="497013"/>
              <a:ext cx="5544407" cy="5835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3B3838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著作</a:t>
              </a:r>
            </a:p>
          </p:txBody>
        </p:sp>
        <p:cxnSp>
          <p:nvCxnSpPr>
            <p:cNvPr id="8" name="0 _4"/>
            <p:cNvCxnSpPr/>
            <p:nvPr/>
          </p:nvCxnSpPr>
          <p:spPr>
            <a:xfrm>
              <a:off x="715475" y="1114993"/>
              <a:ext cx="5119805" cy="0"/>
            </a:xfrm>
            <a:prstGeom prst="line">
              <a:avLst/>
            </a:prstGeom>
            <a:ln w="25400">
              <a:gradFill>
                <a:gsLst>
                  <a:gs pos="49000">
                    <a:srgbClr val="3B3838"/>
                  </a:gs>
                  <a:gs pos="0">
                    <a:schemeClr val="bg1">
                      <a:alpha val="0"/>
                    </a:schemeClr>
                  </a:gs>
                  <a:gs pos="100000">
                    <a:schemeClr val="bg1">
                      <a:alpha val="3000"/>
                    </a:schemeClr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4570" y="1044575"/>
            <a:ext cx="7132955" cy="565023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348615" y="1143000"/>
            <a:ext cx="3460115" cy="1337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b="1"/>
              <a:t>作者单位</a:t>
            </a:r>
            <a:r>
              <a:rPr lang="zh-CN" altLang="en-US"/>
              <a:t>：点击进行输入</a:t>
            </a:r>
          </a:p>
          <a:p>
            <a:pPr fontAlgn="auto">
              <a:lnSpc>
                <a:spcPct val="150000"/>
              </a:lnSpc>
            </a:pPr>
            <a:r>
              <a:rPr lang="zh-CN" altLang="en-US"/>
              <a:t>请</a:t>
            </a:r>
            <a:r>
              <a:rPr lang="zh-CN" altLang="en-US" b="1">
                <a:solidFill>
                  <a:srgbClr val="FF0000"/>
                </a:solidFill>
              </a:rPr>
              <a:t>绩效归属人</a:t>
            </a:r>
            <a:r>
              <a:rPr lang="zh-CN" altLang="en-US"/>
              <a:t>填写，其他教工不用重复提交。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3424460" y="220234"/>
            <a:ext cx="5544407" cy="617980"/>
            <a:chOff x="551593" y="497013"/>
            <a:chExt cx="5544407" cy="617980"/>
          </a:xfrm>
        </p:grpSpPr>
        <p:sp>
          <p:nvSpPr>
            <p:cNvPr id="7" name="矩形 6"/>
            <p:cNvSpPr/>
            <p:nvPr/>
          </p:nvSpPr>
          <p:spPr>
            <a:xfrm>
              <a:off x="551593" y="497013"/>
              <a:ext cx="5544407" cy="5835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3B3838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获奖</a:t>
              </a:r>
            </a:p>
          </p:txBody>
        </p:sp>
        <p:cxnSp>
          <p:nvCxnSpPr>
            <p:cNvPr id="8" name="0 _4"/>
            <p:cNvCxnSpPr/>
            <p:nvPr/>
          </p:nvCxnSpPr>
          <p:spPr>
            <a:xfrm>
              <a:off x="715475" y="1114993"/>
              <a:ext cx="5119805" cy="0"/>
            </a:xfrm>
            <a:prstGeom prst="line">
              <a:avLst/>
            </a:prstGeom>
            <a:ln w="25400">
              <a:gradFill>
                <a:gsLst>
                  <a:gs pos="49000">
                    <a:srgbClr val="3B3838"/>
                  </a:gs>
                  <a:gs pos="0">
                    <a:schemeClr val="bg1">
                      <a:alpha val="0"/>
                    </a:schemeClr>
                  </a:gs>
                  <a:gs pos="100000">
                    <a:schemeClr val="bg1">
                      <a:alpha val="3000"/>
                    </a:schemeClr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21885" y="803910"/>
            <a:ext cx="6877685" cy="5785485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348615" y="1143000"/>
            <a:ext cx="457327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b="1"/>
              <a:t>作者单位</a:t>
            </a:r>
            <a:r>
              <a:rPr lang="zh-CN" altLang="en-US"/>
              <a:t>：点击进行输入</a:t>
            </a:r>
          </a:p>
          <a:p>
            <a:pPr fontAlgn="auto">
              <a:lnSpc>
                <a:spcPct val="150000"/>
              </a:lnSpc>
            </a:pPr>
            <a:r>
              <a:rPr lang="zh-CN" altLang="en-US"/>
              <a:t>请</a:t>
            </a:r>
            <a:r>
              <a:rPr lang="zh-CN" altLang="en-US" b="1">
                <a:solidFill>
                  <a:srgbClr val="FF0000"/>
                </a:solidFill>
              </a:rPr>
              <a:t>绩效归属人</a:t>
            </a:r>
            <a:r>
              <a:rPr lang="zh-CN" altLang="en-US"/>
              <a:t>填写，其他教工不用重复提交。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3424460" y="220234"/>
            <a:ext cx="5544407" cy="617980"/>
            <a:chOff x="551593" y="497013"/>
            <a:chExt cx="5544407" cy="617980"/>
          </a:xfrm>
        </p:grpSpPr>
        <p:sp>
          <p:nvSpPr>
            <p:cNvPr id="7" name="矩形 6"/>
            <p:cNvSpPr/>
            <p:nvPr/>
          </p:nvSpPr>
          <p:spPr>
            <a:xfrm>
              <a:off x="551593" y="497013"/>
              <a:ext cx="5544407" cy="5835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3B3838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学术报告</a:t>
              </a:r>
            </a:p>
          </p:txBody>
        </p:sp>
        <p:cxnSp>
          <p:nvCxnSpPr>
            <p:cNvPr id="8" name="0 _4"/>
            <p:cNvCxnSpPr/>
            <p:nvPr/>
          </p:nvCxnSpPr>
          <p:spPr>
            <a:xfrm>
              <a:off x="715475" y="1114993"/>
              <a:ext cx="5119805" cy="0"/>
            </a:xfrm>
            <a:prstGeom prst="line">
              <a:avLst/>
            </a:prstGeom>
            <a:ln w="25400">
              <a:gradFill>
                <a:gsLst>
                  <a:gs pos="49000">
                    <a:srgbClr val="3B3838"/>
                  </a:gs>
                  <a:gs pos="0">
                    <a:schemeClr val="bg1">
                      <a:alpha val="0"/>
                    </a:schemeClr>
                  </a:gs>
                  <a:gs pos="100000">
                    <a:schemeClr val="bg1">
                      <a:alpha val="3000"/>
                    </a:schemeClr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6570" y="1303655"/>
            <a:ext cx="6724650" cy="394335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7414260" y="1623060"/>
            <a:ext cx="4573270" cy="506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/>
              <a:t>参加人：</a:t>
            </a:r>
            <a:r>
              <a:rPr lang="zh-CN" altLang="en-US" b="1">
                <a:solidFill>
                  <a:srgbClr val="FF0000"/>
                </a:solidFill>
              </a:rPr>
              <a:t>锁定</a:t>
            </a:r>
            <a:r>
              <a:rPr lang="zh-CN" altLang="en-US"/>
              <a:t>为本人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3424460" y="220234"/>
            <a:ext cx="5544407" cy="617980"/>
            <a:chOff x="551593" y="497013"/>
            <a:chExt cx="5544407" cy="617980"/>
          </a:xfrm>
        </p:grpSpPr>
        <p:sp>
          <p:nvSpPr>
            <p:cNvPr id="7" name="矩形 6"/>
            <p:cNvSpPr/>
            <p:nvPr/>
          </p:nvSpPr>
          <p:spPr>
            <a:xfrm>
              <a:off x="551593" y="497013"/>
              <a:ext cx="5544407" cy="5835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3B3838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学术会议</a:t>
              </a:r>
            </a:p>
          </p:txBody>
        </p:sp>
        <p:cxnSp>
          <p:nvCxnSpPr>
            <p:cNvPr id="8" name="0 _4"/>
            <p:cNvCxnSpPr/>
            <p:nvPr/>
          </p:nvCxnSpPr>
          <p:spPr>
            <a:xfrm>
              <a:off x="715475" y="1114993"/>
              <a:ext cx="5119805" cy="0"/>
            </a:xfrm>
            <a:prstGeom prst="line">
              <a:avLst/>
            </a:prstGeom>
            <a:ln w="25400">
              <a:gradFill>
                <a:gsLst>
                  <a:gs pos="49000">
                    <a:srgbClr val="3B3838"/>
                  </a:gs>
                  <a:gs pos="0">
                    <a:schemeClr val="bg1">
                      <a:alpha val="0"/>
                    </a:schemeClr>
                  </a:gs>
                  <a:gs pos="100000">
                    <a:schemeClr val="bg1">
                      <a:alpha val="3000"/>
                    </a:schemeClr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文本框 2"/>
          <p:cNvSpPr txBox="1"/>
          <p:nvPr/>
        </p:nvSpPr>
        <p:spPr>
          <a:xfrm>
            <a:off x="7414260" y="1623060"/>
            <a:ext cx="4573270" cy="506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/>
              <a:t>参加人：</a:t>
            </a:r>
            <a:r>
              <a:rPr lang="zh-CN" altLang="en-US" b="1">
                <a:solidFill>
                  <a:srgbClr val="FF0000"/>
                </a:solidFill>
              </a:rPr>
              <a:t>锁定</a:t>
            </a:r>
            <a:r>
              <a:rPr lang="zh-CN" altLang="en-US"/>
              <a:t>为本人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9340" y="1553845"/>
            <a:ext cx="5943600" cy="394335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3424460" y="220234"/>
            <a:ext cx="5544407" cy="617980"/>
            <a:chOff x="551593" y="497013"/>
            <a:chExt cx="5544407" cy="617980"/>
          </a:xfrm>
        </p:grpSpPr>
        <p:sp>
          <p:nvSpPr>
            <p:cNvPr id="7" name="矩形 6"/>
            <p:cNvSpPr/>
            <p:nvPr/>
          </p:nvSpPr>
          <p:spPr>
            <a:xfrm>
              <a:off x="551593" y="497013"/>
              <a:ext cx="5544407" cy="5835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3B3838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科研任职</a:t>
              </a:r>
            </a:p>
          </p:txBody>
        </p:sp>
        <p:cxnSp>
          <p:nvCxnSpPr>
            <p:cNvPr id="8" name="0 _4"/>
            <p:cNvCxnSpPr/>
            <p:nvPr/>
          </p:nvCxnSpPr>
          <p:spPr>
            <a:xfrm>
              <a:off x="715475" y="1114993"/>
              <a:ext cx="5119805" cy="0"/>
            </a:xfrm>
            <a:prstGeom prst="line">
              <a:avLst/>
            </a:prstGeom>
            <a:ln w="25400">
              <a:gradFill>
                <a:gsLst>
                  <a:gs pos="49000">
                    <a:srgbClr val="3B3838"/>
                  </a:gs>
                  <a:gs pos="0">
                    <a:schemeClr val="bg1">
                      <a:alpha val="0"/>
                    </a:schemeClr>
                  </a:gs>
                  <a:gs pos="100000">
                    <a:schemeClr val="bg1">
                      <a:alpha val="3000"/>
                    </a:schemeClr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6965" y="1482090"/>
            <a:ext cx="5886450" cy="4010025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7414260" y="1623060"/>
            <a:ext cx="4573270" cy="506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/>
              <a:t>姓名：</a:t>
            </a:r>
            <a:r>
              <a:rPr lang="zh-CN" altLang="en-US" b="1">
                <a:solidFill>
                  <a:srgbClr val="FF0000"/>
                </a:solidFill>
              </a:rPr>
              <a:t>锁定</a:t>
            </a:r>
            <a:r>
              <a:rPr lang="zh-CN" altLang="en-US"/>
              <a:t>为本人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组合 31"/>
          <p:cNvGrpSpPr/>
          <p:nvPr/>
        </p:nvGrpSpPr>
        <p:grpSpPr>
          <a:xfrm>
            <a:off x="3424460" y="220234"/>
            <a:ext cx="5544407" cy="617980"/>
            <a:chOff x="551593" y="497013"/>
            <a:chExt cx="5544407" cy="617980"/>
          </a:xfrm>
        </p:grpSpPr>
        <p:sp>
          <p:nvSpPr>
            <p:cNvPr id="33" name="矩形 32"/>
            <p:cNvSpPr/>
            <p:nvPr/>
          </p:nvSpPr>
          <p:spPr>
            <a:xfrm>
              <a:off x="551593" y="497013"/>
              <a:ext cx="5544407" cy="5835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3B3838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简要说明</a:t>
              </a:r>
            </a:p>
          </p:txBody>
        </p:sp>
        <p:cxnSp>
          <p:nvCxnSpPr>
            <p:cNvPr id="34" name="0 _4"/>
            <p:cNvCxnSpPr/>
            <p:nvPr/>
          </p:nvCxnSpPr>
          <p:spPr>
            <a:xfrm>
              <a:off x="715475" y="1114993"/>
              <a:ext cx="5119805" cy="0"/>
            </a:xfrm>
            <a:prstGeom prst="line">
              <a:avLst/>
            </a:prstGeom>
            <a:ln w="25400">
              <a:gradFill>
                <a:gsLst>
                  <a:gs pos="49000">
                    <a:srgbClr val="3B3838"/>
                  </a:gs>
                  <a:gs pos="0">
                    <a:schemeClr val="bg1">
                      <a:alpha val="0"/>
                    </a:schemeClr>
                  </a:gs>
                  <a:gs pos="100000">
                    <a:schemeClr val="bg1">
                      <a:alpha val="3000"/>
                    </a:schemeClr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文本框 2"/>
          <p:cNvSpPr txBox="1"/>
          <p:nvPr/>
        </p:nvSpPr>
        <p:spPr>
          <a:xfrm>
            <a:off x="375920" y="1103456"/>
            <a:ext cx="11440160" cy="1712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en-US" altLang="zh-CN" b="1" dirty="0"/>
              <a:t>1</a:t>
            </a:r>
            <a:r>
              <a:rPr lang="zh-CN" altLang="en-US" b="1" dirty="0"/>
              <a:t>、科研项目、到位经费：</a:t>
            </a:r>
            <a:r>
              <a:rPr lang="zh-CN" altLang="en-US" dirty="0">
                <a:sym typeface="+mn-ea"/>
              </a:rPr>
              <a:t>请各位老师根据学校科研系统本年度项目立项和到账经费进行填写，并可在学院综合信息管理平台进行经费二次分割，</a:t>
            </a:r>
            <a:r>
              <a:rPr lang="zh-CN" altLang="en-US" dirty="0">
                <a:solidFill>
                  <a:srgbClr val="FF0000"/>
                </a:solidFill>
                <a:sym typeface="+mn-ea"/>
              </a:rPr>
              <a:t>请务必手工录入系统</a:t>
            </a:r>
            <a:r>
              <a:rPr lang="zh-CN" altLang="en-US" dirty="0">
                <a:sym typeface="+mn-ea"/>
              </a:rPr>
              <a:t>。</a:t>
            </a:r>
          </a:p>
          <a:p>
            <a:pPr fontAlgn="auto">
              <a:lnSpc>
                <a:spcPct val="150000"/>
              </a:lnSpc>
            </a:pPr>
            <a:r>
              <a:rPr lang="en-US" altLang="zh-CN" b="1" dirty="0"/>
              <a:t>2</a:t>
            </a:r>
            <a:r>
              <a:rPr lang="zh-CN" altLang="en-US" b="1" dirty="0"/>
              <a:t>、论文、专利、专著、软著、获奖：</a:t>
            </a:r>
            <a:r>
              <a:rPr lang="zh-CN" altLang="en-US" dirty="0"/>
              <a:t>请在</a:t>
            </a:r>
            <a:r>
              <a:rPr lang="zh-CN" altLang="en-US" b="1" dirty="0">
                <a:solidFill>
                  <a:srgbClr val="FF0000"/>
                </a:solidFill>
              </a:rPr>
              <a:t>我的申请</a:t>
            </a:r>
            <a:r>
              <a:rPr lang="zh-CN" altLang="en-US" dirty="0"/>
              <a:t>之中填写，填写完毕请</a:t>
            </a:r>
            <a:r>
              <a:rPr lang="zh-CN" altLang="en-US" b="1" dirty="0">
                <a:solidFill>
                  <a:srgbClr val="FF0000"/>
                </a:solidFill>
              </a:rPr>
              <a:t>提交申请</a:t>
            </a:r>
            <a:r>
              <a:rPr lang="zh-CN" altLang="en-US" dirty="0"/>
              <a:t>。</a:t>
            </a:r>
            <a:endParaRPr lang="zh-CN" altLang="en-US" b="1" dirty="0"/>
          </a:p>
          <a:p>
            <a:pPr fontAlgn="auto">
              <a:lnSpc>
                <a:spcPct val="150000"/>
              </a:lnSpc>
            </a:pPr>
            <a:r>
              <a:rPr lang="en-US" altLang="zh-CN" b="1" dirty="0"/>
              <a:t>3</a:t>
            </a:r>
            <a:r>
              <a:rPr lang="zh-CN" altLang="en-US" b="1" dirty="0"/>
              <a:t>、标准、学术报告、学术会议、科研任职：</a:t>
            </a:r>
            <a:r>
              <a:rPr lang="zh-CN" altLang="en-US" dirty="0"/>
              <a:t>请在科研管理</a:t>
            </a:r>
            <a:r>
              <a:rPr lang="en-US" altLang="zh-CN" dirty="0"/>
              <a:t>/</a:t>
            </a:r>
            <a:r>
              <a:rPr lang="zh-CN" altLang="en-US" b="1" dirty="0"/>
              <a:t>信息管理</a:t>
            </a:r>
            <a:r>
              <a:rPr lang="zh-CN" altLang="en-US" dirty="0"/>
              <a:t>提交。</a:t>
            </a: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84709" y="3105087"/>
            <a:ext cx="5568315" cy="355282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9231" y="3105087"/>
            <a:ext cx="5673090" cy="355282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3424460" y="220234"/>
            <a:ext cx="5544407" cy="617980"/>
            <a:chOff x="551593" y="497013"/>
            <a:chExt cx="5544407" cy="617980"/>
          </a:xfrm>
        </p:grpSpPr>
        <p:sp>
          <p:nvSpPr>
            <p:cNvPr id="7" name="矩形 6"/>
            <p:cNvSpPr/>
            <p:nvPr/>
          </p:nvSpPr>
          <p:spPr>
            <a:xfrm>
              <a:off x="551593" y="497013"/>
              <a:ext cx="5544407" cy="5835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zh-CN" altLang="en-US" sz="3200" dirty="0">
                  <a:solidFill>
                    <a:srgbClr val="3B3838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行业标准</a:t>
              </a:r>
              <a:endPara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3B3838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endParaRPr>
            </a:p>
          </p:txBody>
        </p:sp>
        <p:cxnSp>
          <p:nvCxnSpPr>
            <p:cNvPr id="8" name="0 _4"/>
            <p:cNvCxnSpPr/>
            <p:nvPr/>
          </p:nvCxnSpPr>
          <p:spPr>
            <a:xfrm>
              <a:off x="715475" y="1114993"/>
              <a:ext cx="5119805" cy="0"/>
            </a:xfrm>
            <a:prstGeom prst="line">
              <a:avLst/>
            </a:prstGeom>
            <a:ln w="25400">
              <a:gradFill>
                <a:gsLst>
                  <a:gs pos="49000">
                    <a:srgbClr val="3B3838"/>
                  </a:gs>
                  <a:gs pos="0">
                    <a:schemeClr val="bg1">
                      <a:alpha val="0"/>
                    </a:schemeClr>
                  </a:gs>
                  <a:gs pos="100000">
                    <a:schemeClr val="bg1">
                      <a:alpha val="3000"/>
                    </a:schemeClr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文本框 2"/>
          <p:cNvSpPr txBox="1"/>
          <p:nvPr/>
        </p:nvSpPr>
        <p:spPr>
          <a:xfrm>
            <a:off x="7414260" y="1623060"/>
            <a:ext cx="4573270" cy="506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/>
              <a:t>姓名：</a:t>
            </a:r>
            <a:r>
              <a:rPr lang="zh-CN" altLang="en-US" b="1">
                <a:solidFill>
                  <a:srgbClr val="FF0000"/>
                </a:solidFill>
              </a:rPr>
              <a:t>锁定</a:t>
            </a:r>
            <a:r>
              <a:rPr lang="zh-CN" altLang="en-US"/>
              <a:t>为本人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A42A1524-CB3E-A97B-BB74-C765AAE0A5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352" y="1347788"/>
            <a:ext cx="5918215" cy="3833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8644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2" cstate="screen"/>
          <a:srcRect/>
          <a:stretch>
            <a:fillRect/>
          </a:stretch>
        </p:blipFill>
        <p:spPr>
          <a:xfrm>
            <a:off x="0" y="-1"/>
            <a:ext cx="12192000" cy="685800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2807970" y="1122337"/>
            <a:ext cx="7106592" cy="33395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200000"/>
              </a:lnSpc>
            </a:pPr>
            <a:r>
              <a:rPr lang="zh-CN" altLang="en-US" b="1" dirty="0"/>
              <a:t>科研信息联系人：李国旗</a:t>
            </a:r>
          </a:p>
          <a:p>
            <a:pPr fontAlgn="auto">
              <a:lnSpc>
                <a:spcPct val="200000"/>
              </a:lnSpc>
            </a:pPr>
            <a:r>
              <a:rPr lang="zh-CN" altLang="en-US" b="1" dirty="0"/>
              <a:t>电话：</a:t>
            </a:r>
            <a:r>
              <a:rPr lang="en-US" altLang="zh-CN" b="1" dirty="0"/>
              <a:t>18602817863</a:t>
            </a:r>
          </a:p>
          <a:p>
            <a:pPr fontAlgn="auto">
              <a:lnSpc>
                <a:spcPct val="200000"/>
              </a:lnSpc>
            </a:pPr>
            <a:endParaRPr lang="en-US" altLang="zh-CN" b="1" dirty="0"/>
          </a:p>
          <a:p>
            <a:pPr fontAlgn="auto">
              <a:lnSpc>
                <a:spcPct val="200000"/>
              </a:lnSpc>
            </a:pPr>
            <a:endParaRPr lang="en-US" altLang="zh-CN" b="1" dirty="0"/>
          </a:p>
          <a:p>
            <a:pPr fontAlgn="auto">
              <a:lnSpc>
                <a:spcPct val="200000"/>
              </a:lnSpc>
            </a:pPr>
            <a:r>
              <a:rPr lang="zh-CN" altLang="en-US" b="1" dirty="0"/>
              <a:t>系统填报技术咨询：苏老师</a:t>
            </a:r>
            <a:endParaRPr lang="en-US" altLang="zh-CN" b="1" dirty="0"/>
          </a:p>
          <a:p>
            <a:pPr fontAlgn="auto">
              <a:lnSpc>
                <a:spcPct val="200000"/>
              </a:lnSpc>
            </a:pPr>
            <a:r>
              <a:rPr lang="zh-CN" altLang="en-US" b="1" dirty="0"/>
              <a:t>电话：</a:t>
            </a:r>
            <a:r>
              <a:rPr lang="en-US" altLang="zh-CN" b="1" dirty="0"/>
              <a:t>18780588767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组合 31"/>
          <p:cNvGrpSpPr/>
          <p:nvPr/>
        </p:nvGrpSpPr>
        <p:grpSpPr>
          <a:xfrm>
            <a:off x="3424460" y="220234"/>
            <a:ext cx="5544407" cy="617980"/>
            <a:chOff x="551593" y="497013"/>
            <a:chExt cx="5544407" cy="617980"/>
          </a:xfrm>
        </p:grpSpPr>
        <p:sp>
          <p:nvSpPr>
            <p:cNvPr id="33" name="矩形 32"/>
            <p:cNvSpPr/>
            <p:nvPr/>
          </p:nvSpPr>
          <p:spPr>
            <a:xfrm>
              <a:off x="551593" y="497013"/>
              <a:ext cx="5544407" cy="5835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3B3838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通用操作</a:t>
              </a:r>
              <a:r>
                <a:rPr kumimoji="0" lang="en-US" altLang="zh-CN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3B3838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—01</a:t>
              </a:r>
            </a:p>
          </p:txBody>
        </p:sp>
        <p:cxnSp>
          <p:nvCxnSpPr>
            <p:cNvPr id="34" name="0 _4"/>
            <p:cNvCxnSpPr/>
            <p:nvPr/>
          </p:nvCxnSpPr>
          <p:spPr>
            <a:xfrm>
              <a:off x="715475" y="1114993"/>
              <a:ext cx="5119805" cy="0"/>
            </a:xfrm>
            <a:prstGeom prst="line">
              <a:avLst/>
            </a:prstGeom>
            <a:ln w="25400">
              <a:gradFill>
                <a:gsLst>
                  <a:gs pos="49000">
                    <a:srgbClr val="3B3838"/>
                  </a:gs>
                  <a:gs pos="0">
                    <a:schemeClr val="bg1">
                      <a:alpha val="0"/>
                    </a:schemeClr>
                  </a:gs>
                  <a:gs pos="100000">
                    <a:schemeClr val="bg1">
                      <a:alpha val="3000"/>
                    </a:schemeClr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文本框 2"/>
          <p:cNvSpPr txBox="1"/>
          <p:nvPr/>
        </p:nvSpPr>
        <p:spPr>
          <a:xfrm>
            <a:off x="967740" y="1143000"/>
            <a:ext cx="8873490" cy="21276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en-US" altLang="zh-CN" b="1" dirty="0"/>
              <a:t>1</a:t>
            </a:r>
            <a:r>
              <a:rPr lang="zh-CN" altLang="en-US" b="1" dirty="0"/>
              <a:t>、登录系统：</a:t>
            </a:r>
          </a:p>
          <a:p>
            <a:pPr fontAlgn="auto">
              <a:lnSpc>
                <a:spcPct val="150000"/>
              </a:lnSpc>
            </a:pPr>
            <a:r>
              <a:rPr lang="zh-CN" altLang="en-US" b="1" dirty="0"/>
              <a:t>网址</a:t>
            </a:r>
            <a:r>
              <a:rPr lang="zh-CN" altLang="en-US" dirty="0"/>
              <a:t>：</a:t>
            </a:r>
            <a:r>
              <a:rPr lang="en-US" altLang="zh-CN" dirty="0"/>
              <a:t>https://ctt-mis.swjtu.edu.cn/</a:t>
            </a:r>
            <a:r>
              <a:rPr lang="zh-CN" altLang="en-US" dirty="0"/>
              <a:t>/</a:t>
            </a:r>
          </a:p>
          <a:p>
            <a:pPr fontAlgn="auto">
              <a:lnSpc>
                <a:spcPct val="150000"/>
              </a:lnSpc>
            </a:pPr>
            <a:r>
              <a:rPr lang="zh-CN" altLang="en-US" b="1" dirty="0"/>
              <a:t>账号</a:t>
            </a:r>
            <a:r>
              <a:rPr lang="zh-CN" altLang="en-US" dirty="0"/>
              <a:t>：工号</a:t>
            </a:r>
          </a:p>
          <a:p>
            <a:pPr fontAlgn="auto">
              <a:lnSpc>
                <a:spcPct val="150000"/>
              </a:lnSpc>
            </a:pPr>
            <a:r>
              <a:rPr lang="zh-CN" altLang="en-US" b="1" dirty="0"/>
              <a:t>密码</a:t>
            </a:r>
            <a:r>
              <a:rPr lang="zh-CN" altLang="en-US" dirty="0"/>
              <a:t>：身份证后</a:t>
            </a:r>
            <a:r>
              <a:rPr lang="en-US" altLang="zh-CN" dirty="0"/>
              <a:t>6</a:t>
            </a:r>
            <a:r>
              <a:rPr lang="zh-CN" altLang="en-US" dirty="0"/>
              <a:t>位 </a:t>
            </a:r>
            <a:r>
              <a:rPr lang="en-US" altLang="zh-CN" dirty="0"/>
              <a:t>/ 123456</a:t>
            </a:r>
          </a:p>
          <a:p>
            <a:pPr fontAlgn="auto">
              <a:lnSpc>
                <a:spcPct val="150000"/>
              </a:lnSpc>
            </a:pPr>
            <a:r>
              <a:rPr lang="zh-CN" altLang="en-US" dirty="0"/>
              <a:t>或者一网通账号</a:t>
            </a:r>
            <a:endParaRPr lang="en-US" altLang="zh-CN" dirty="0"/>
          </a:p>
        </p:txBody>
      </p:sp>
      <p:pic>
        <p:nvPicPr>
          <p:cNvPr id="4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5612130" y="2159000"/>
            <a:ext cx="4924425" cy="374332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380365" y="774065"/>
            <a:ext cx="2809875" cy="239077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90570" y="1755775"/>
            <a:ext cx="5610225" cy="305752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3290570" y="5241290"/>
            <a:ext cx="281051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登录后，请及时修改</a:t>
            </a:r>
            <a:r>
              <a:rPr lang="zh-CN" altLang="en-US" b="1">
                <a:solidFill>
                  <a:srgbClr val="FF0000"/>
                </a:solidFill>
              </a:rPr>
              <a:t>密码</a:t>
            </a:r>
            <a:r>
              <a:rPr lang="zh-CN" altLang="en-US"/>
              <a:t>。</a:t>
            </a:r>
          </a:p>
        </p:txBody>
      </p:sp>
      <p:grpSp>
        <p:nvGrpSpPr>
          <p:cNvPr id="6" name="组合 5"/>
          <p:cNvGrpSpPr/>
          <p:nvPr/>
        </p:nvGrpSpPr>
        <p:grpSpPr>
          <a:xfrm>
            <a:off x="3424460" y="220234"/>
            <a:ext cx="5544407" cy="617980"/>
            <a:chOff x="551593" y="497013"/>
            <a:chExt cx="5544407" cy="617980"/>
          </a:xfrm>
        </p:grpSpPr>
        <p:sp>
          <p:nvSpPr>
            <p:cNvPr id="7" name="矩形 6"/>
            <p:cNvSpPr/>
            <p:nvPr/>
          </p:nvSpPr>
          <p:spPr>
            <a:xfrm>
              <a:off x="551593" y="497013"/>
              <a:ext cx="5544407" cy="5835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zh-CN" altLang="en-US" sz="3200" noProof="0" dirty="0">
                  <a:ln>
                    <a:noFill/>
                  </a:ln>
                  <a:solidFill>
                    <a:srgbClr val="3B3838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通用操作</a:t>
              </a:r>
              <a:r>
                <a:rPr lang="en-US" altLang="zh-CN" sz="3200" noProof="0" dirty="0">
                  <a:ln>
                    <a:noFill/>
                  </a:ln>
                  <a:solidFill>
                    <a:srgbClr val="3B3838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—01</a:t>
              </a:r>
              <a:endPara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3B3838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endParaRPr>
            </a:p>
          </p:txBody>
        </p:sp>
        <p:cxnSp>
          <p:nvCxnSpPr>
            <p:cNvPr id="8" name="0 _4"/>
            <p:cNvCxnSpPr/>
            <p:nvPr/>
          </p:nvCxnSpPr>
          <p:spPr>
            <a:xfrm>
              <a:off x="715475" y="1114993"/>
              <a:ext cx="5119805" cy="0"/>
            </a:xfrm>
            <a:prstGeom prst="line">
              <a:avLst/>
            </a:prstGeom>
            <a:ln w="25400">
              <a:gradFill>
                <a:gsLst>
                  <a:gs pos="49000">
                    <a:srgbClr val="3B3838"/>
                  </a:gs>
                  <a:gs pos="0">
                    <a:schemeClr val="bg1">
                      <a:alpha val="0"/>
                    </a:schemeClr>
                  </a:gs>
                  <a:gs pos="100000">
                    <a:schemeClr val="bg1">
                      <a:alpha val="3000"/>
                    </a:schemeClr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3424460" y="220234"/>
            <a:ext cx="5544407" cy="617980"/>
            <a:chOff x="551593" y="497013"/>
            <a:chExt cx="5544407" cy="617980"/>
          </a:xfrm>
        </p:grpSpPr>
        <p:sp>
          <p:nvSpPr>
            <p:cNvPr id="7" name="矩形 6"/>
            <p:cNvSpPr/>
            <p:nvPr/>
          </p:nvSpPr>
          <p:spPr>
            <a:xfrm>
              <a:off x="551593" y="497013"/>
              <a:ext cx="5544407" cy="5835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zh-CN" altLang="en-US" sz="3200" noProof="0" dirty="0">
                  <a:ln>
                    <a:noFill/>
                  </a:ln>
                  <a:solidFill>
                    <a:srgbClr val="3B3838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通用操作</a:t>
              </a:r>
              <a:r>
                <a:rPr lang="en-US" altLang="zh-CN" sz="3200" noProof="0" dirty="0">
                  <a:ln>
                    <a:noFill/>
                  </a:ln>
                  <a:solidFill>
                    <a:srgbClr val="3B3838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—02</a:t>
              </a:r>
              <a:endPara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3B3838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endParaRPr>
            </a:p>
          </p:txBody>
        </p:sp>
        <p:cxnSp>
          <p:nvCxnSpPr>
            <p:cNvPr id="8" name="0 _4"/>
            <p:cNvCxnSpPr/>
            <p:nvPr/>
          </p:nvCxnSpPr>
          <p:spPr>
            <a:xfrm>
              <a:off x="715475" y="1114993"/>
              <a:ext cx="5119805" cy="0"/>
            </a:xfrm>
            <a:prstGeom prst="line">
              <a:avLst/>
            </a:prstGeom>
            <a:ln w="25400">
              <a:gradFill>
                <a:gsLst>
                  <a:gs pos="49000">
                    <a:srgbClr val="3B3838"/>
                  </a:gs>
                  <a:gs pos="0">
                    <a:schemeClr val="bg1">
                      <a:alpha val="0"/>
                    </a:schemeClr>
                  </a:gs>
                  <a:gs pos="100000">
                    <a:schemeClr val="bg1">
                      <a:alpha val="3000"/>
                    </a:schemeClr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文本框 4"/>
          <p:cNvSpPr txBox="1"/>
          <p:nvPr/>
        </p:nvSpPr>
        <p:spPr>
          <a:xfrm>
            <a:off x="977265" y="1143000"/>
            <a:ext cx="8873490" cy="506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en-US" altLang="zh-CN" b="1"/>
              <a:t>2</a:t>
            </a:r>
            <a:r>
              <a:rPr lang="zh-CN" altLang="en-US" b="1"/>
              <a:t>、我的申请：</a:t>
            </a:r>
            <a:endParaRPr lang="en-US" altLang="zh-CN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4555" y="1743710"/>
            <a:ext cx="6010275" cy="619125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055" y="1743710"/>
            <a:ext cx="2076450" cy="4943475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07105" y="2787650"/>
            <a:ext cx="8172450" cy="299085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3424460" y="220234"/>
            <a:ext cx="5544407" cy="617980"/>
            <a:chOff x="551593" y="497013"/>
            <a:chExt cx="5544407" cy="617980"/>
          </a:xfrm>
        </p:grpSpPr>
        <p:sp>
          <p:nvSpPr>
            <p:cNvPr id="7" name="矩形 6"/>
            <p:cNvSpPr/>
            <p:nvPr/>
          </p:nvSpPr>
          <p:spPr>
            <a:xfrm>
              <a:off x="551593" y="497013"/>
              <a:ext cx="5544407" cy="5835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zh-CN" altLang="en-US" sz="3200" noProof="0" dirty="0">
                  <a:ln>
                    <a:noFill/>
                  </a:ln>
                  <a:solidFill>
                    <a:srgbClr val="3B3838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通用操作</a:t>
              </a:r>
              <a:r>
                <a:rPr lang="en-US" altLang="zh-CN" sz="3200" noProof="0" dirty="0">
                  <a:ln>
                    <a:noFill/>
                  </a:ln>
                  <a:solidFill>
                    <a:srgbClr val="3B3838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—02</a:t>
              </a:r>
              <a:endPara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3B3838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endParaRPr>
            </a:p>
          </p:txBody>
        </p:sp>
        <p:cxnSp>
          <p:nvCxnSpPr>
            <p:cNvPr id="8" name="0 _4"/>
            <p:cNvCxnSpPr/>
            <p:nvPr/>
          </p:nvCxnSpPr>
          <p:spPr>
            <a:xfrm>
              <a:off x="715475" y="1114993"/>
              <a:ext cx="5119805" cy="0"/>
            </a:xfrm>
            <a:prstGeom prst="line">
              <a:avLst/>
            </a:prstGeom>
            <a:ln w="25400">
              <a:gradFill>
                <a:gsLst>
                  <a:gs pos="49000">
                    <a:srgbClr val="3B3838"/>
                  </a:gs>
                  <a:gs pos="0">
                    <a:schemeClr val="bg1">
                      <a:alpha val="0"/>
                    </a:schemeClr>
                  </a:gs>
                  <a:gs pos="100000">
                    <a:schemeClr val="bg1">
                      <a:alpha val="3000"/>
                    </a:schemeClr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495300" y="1003300"/>
            <a:ext cx="7496175" cy="567690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8148955" y="1584960"/>
            <a:ext cx="35331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选择相应流程：</a:t>
            </a:r>
          </a:p>
          <a:p>
            <a:r>
              <a:rPr lang="zh-CN" altLang="en-US" dirty="0"/>
              <a:t>论文、专利、软著、获奖、著作、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3424460" y="220234"/>
            <a:ext cx="5544407" cy="617980"/>
            <a:chOff x="551593" y="497013"/>
            <a:chExt cx="5544407" cy="617980"/>
          </a:xfrm>
        </p:grpSpPr>
        <p:sp>
          <p:nvSpPr>
            <p:cNvPr id="7" name="矩形 6"/>
            <p:cNvSpPr/>
            <p:nvPr/>
          </p:nvSpPr>
          <p:spPr>
            <a:xfrm>
              <a:off x="551593" y="497013"/>
              <a:ext cx="5544407" cy="5835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zh-CN" altLang="en-US" sz="3200" noProof="0" dirty="0">
                  <a:ln>
                    <a:noFill/>
                  </a:ln>
                  <a:solidFill>
                    <a:srgbClr val="3B3838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通用操作</a:t>
              </a:r>
              <a:r>
                <a:rPr lang="en-US" altLang="zh-CN" sz="3200" noProof="0" dirty="0">
                  <a:ln>
                    <a:noFill/>
                  </a:ln>
                  <a:solidFill>
                    <a:srgbClr val="3B3838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—03</a:t>
              </a:r>
              <a:endPara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3B3838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endParaRPr>
            </a:p>
          </p:txBody>
        </p:sp>
        <p:cxnSp>
          <p:nvCxnSpPr>
            <p:cNvPr id="8" name="0 _4"/>
            <p:cNvCxnSpPr/>
            <p:nvPr/>
          </p:nvCxnSpPr>
          <p:spPr>
            <a:xfrm>
              <a:off x="715475" y="1114993"/>
              <a:ext cx="5119805" cy="0"/>
            </a:xfrm>
            <a:prstGeom prst="line">
              <a:avLst/>
            </a:prstGeom>
            <a:ln w="25400">
              <a:gradFill>
                <a:gsLst>
                  <a:gs pos="49000">
                    <a:srgbClr val="3B3838"/>
                  </a:gs>
                  <a:gs pos="0">
                    <a:schemeClr val="bg1">
                      <a:alpha val="0"/>
                    </a:schemeClr>
                  </a:gs>
                  <a:gs pos="100000">
                    <a:schemeClr val="bg1">
                      <a:alpha val="3000"/>
                    </a:schemeClr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文本框 4"/>
          <p:cNvSpPr txBox="1"/>
          <p:nvPr/>
        </p:nvSpPr>
        <p:spPr>
          <a:xfrm>
            <a:off x="977265" y="1143000"/>
            <a:ext cx="8873490" cy="506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en-US" altLang="zh-CN" b="1"/>
              <a:t>3</a:t>
            </a:r>
            <a:r>
              <a:rPr lang="zh-CN" altLang="en-US" b="1"/>
              <a:t>、作者</a:t>
            </a:r>
            <a:r>
              <a:rPr lang="en-US" altLang="zh-CN" b="1"/>
              <a:t>/</a:t>
            </a:r>
            <a:r>
              <a:rPr lang="zh-CN" altLang="en-US" b="1"/>
              <a:t>单位：</a:t>
            </a:r>
            <a:endParaRPr lang="en-US" altLang="zh-CN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051288F0-85F0-76DB-2B83-8B2D627828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7340" y="1866886"/>
            <a:ext cx="9525000" cy="41529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3424460" y="220234"/>
            <a:ext cx="5544407" cy="617980"/>
            <a:chOff x="551593" y="497013"/>
            <a:chExt cx="5544407" cy="617980"/>
          </a:xfrm>
        </p:grpSpPr>
        <p:sp>
          <p:nvSpPr>
            <p:cNvPr id="7" name="矩形 6"/>
            <p:cNvSpPr/>
            <p:nvPr/>
          </p:nvSpPr>
          <p:spPr>
            <a:xfrm>
              <a:off x="551593" y="497013"/>
              <a:ext cx="5544407" cy="5835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zh-CN" altLang="en-US" sz="3200" noProof="0" dirty="0">
                  <a:ln>
                    <a:noFill/>
                  </a:ln>
                  <a:solidFill>
                    <a:srgbClr val="3B3838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通用操作</a:t>
              </a:r>
              <a:r>
                <a:rPr lang="en-US" altLang="zh-CN" sz="3200" noProof="0" dirty="0">
                  <a:ln>
                    <a:noFill/>
                  </a:ln>
                  <a:solidFill>
                    <a:srgbClr val="3B3838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—04</a:t>
              </a:r>
              <a:endPara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3B3838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endParaRPr>
            </a:p>
          </p:txBody>
        </p:sp>
        <p:cxnSp>
          <p:nvCxnSpPr>
            <p:cNvPr id="8" name="0 _4"/>
            <p:cNvCxnSpPr/>
            <p:nvPr/>
          </p:nvCxnSpPr>
          <p:spPr>
            <a:xfrm>
              <a:off x="715475" y="1114993"/>
              <a:ext cx="5119805" cy="0"/>
            </a:xfrm>
            <a:prstGeom prst="line">
              <a:avLst/>
            </a:prstGeom>
            <a:ln w="25400">
              <a:gradFill>
                <a:gsLst>
                  <a:gs pos="49000">
                    <a:srgbClr val="3B3838"/>
                  </a:gs>
                  <a:gs pos="0">
                    <a:schemeClr val="bg1">
                      <a:alpha val="0"/>
                    </a:schemeClr>
                  </a:gs>
                  <a:gs pos="100000">
                    <a:schemeClr val="bg1">
                      <a:alpha val="3000"/>
                    </a:schemeClr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2672" y="1557006"/>
            <a:ext cx="5486400" cy="44577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977265" y="1143000"/>
            <a:ext cx="3618865" cy="1337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en-US" altLang="zh-CN" b="1"/>
              <a:t>4</a:t>
            </a:r>
            <a:r>
              <a:rPr lang="zh-CN" altLang="en-US" b="1"/>
              <a:t>、附件：</a:t>
            </a:r>
          </a:p>
          <a:p>
            <a:pPr lvl="1" fontAlgn="auto">
              <a:lnSpc>
                <a:spcPct val="150000"/>
              </a:lnSpc>
            </a:pPr>
            <a:r>
              <a:rPr lang="zh-CN" altLang="en-US"/>
              <a:t>最多 </a:t>
            </a:r>
            <a:r>
              <a:rPr lang="en-US" altLang="zh-CN" b="1">
                <a:solidFill>
                  <a:srgbClr val="FF0000"/>
                </a:solidFill>
              </a:rPr>
              <a:t>5 </a:t>
            </a:r>
            <a:r>
              <a:rPr lang="zh-CN" altLang="en-US"/>
              <a:t>个文件</a:t>
            </a:r>
          </a:p>
          <a:p>
            <a:pPr lvl="1" fontAlgn="auto">
              <a:lnSpc>
                <a:spcPct val="150000"/>
              </a:lnSpc>
            </a:pPr>
            <a:r>
              <a:rPr lang="zh-CN" altLang="en-US"/>
              <a:t>每个文件最大 </a:t>
            </a:r>
            <a:r>
              <a:rPr lang="en-US" altLang="zh-CN" b="1">
                <a:solidFill>
                  <a:srgbClr val="FF0000"/>
                </a:solidFill>
              </a:rPr>
              <a:t>10M</a:t>
            </a:r>
            <a:endParaRPr lang="en-US" altLang="zh-CN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3424460" y="220234"/>
            <a:ext cx="5544407" cy="617980"/>
            <a:chOff x="551593" y="497013"/>
            <a:chExt cx="5544407" cy="617980"/>
          </a:xfrm>
        </p:grpSpPr>
        <p:sp>
          <p:nvSpPr>
            <p:cNvPr id="7" name="矩形 6"/>
            <p:cNvSpPr/>
            <p:nvPr/>
          </p:nvSpPr>
          <p:spPr>
            <a:xfrm>
              <a:off x="551593" y="497013"/>
              <a:ext cx="5544407" cy="5835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zh-CN" altLang="en-US" sz="3200" noProof="0" dirty="0">
                  <a:ln>
                    <a:noFill/>
                  </a:ln>
                  <a:solidFill>
                    <a:srgbClr val="3B3838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通用操作</a:t>
              </a:r>
              <a:r>
                <a:rPr lang="en-US" altLang="zh-CN" sz="3200" noProof="0" dirty="0">
                  <a:ln>
                    <a:noFill/>
                  </a:ln>
                  <a:solidFill>
                    <a:srgbClr val="3B3838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—05</a:t>
              </a:r>
              <a:endPara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3B3838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endParaRPr>
            </a:p>
          </p:txBody>
        </p:sp>
        <p:cxnSp>
          <p:nvCxnSpPr>
            <p:cNvPr id="8" name="0 _4"/>
            <p:cNvCxnSpPr/>
            <p:nvPr/>
          </p:nvCxnSpPr>
          <p:spPr>
            <a:xfrm>
              <a:off x="715475" y="1114993"/>
              <a:ext cx="5119805" cy="0"/>
            </a:xfrm>
            <a:prstGeom prst="line">
              <a:avLst/>
            </a:prstGeom>
            <a:ln w="25400">
              <a:gradFill>
                <a:gsLst>
                  <a:gs pos="49000">
                    <a:srgbClr val="3B3838"/>
                  </a:gs>
                  <a:gs pos="0">
                    <a:schemeClr val="bg1">
                      <a:alpha val="0"/>
                    </a:schemeClr>
                  </a:gs>
                  <a:gs pos="100000">
                    <a:schemeClr val="bg1">
                      <a:alpha val="3000"/>
                    </a:schemeClr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文本框 4"/>
          <p:cNvSpPr txBox="1"/>
          <p:nvPr/>
        </p:nvSpPr>
        <p:spPr>
          <a:xfrm>
            <a:off x="977265" y="1143000"/>
            <a:ext cx="3618865" cy="506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en-US" altLang="zh-CN" b="1"/>
              <a:t>5</a:t>
            </a:r>
            <a:r>
              <a:rPr lang="zh-CN" altLang="en-US" b="1"/>
              <a:t>、提交申请：</a:t>
            </a:r>
            <a:endParaRPr lang="en-US" altLang="zh-CN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8221" y="1988931"/>
            <a:ext cx="10520045" cy="249745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5895,&quot;width&quot;:7755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3765,&quot;width&quot;:4425}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8940,&quot;width&quot;:11805}"/>
</p:tagLst>
</file>

<file path=ppt/theme/theme1.xml><?xml version="1.0" encoding="utf-8"?>
<a:theme xmlns:a="http://schemas.openxmlformats.org/drawingml/2006/main" name="第一PPT，www.1ppt.com">
  <a:themeElements>
    <a:clrScheme name="自定义 9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04D47"/>
      </a:accent1>
      <a:accent2>
        <a:srgbClr val="504D47"/>
      </a:accent2>
      <a:accent3>
        <a:srgbClr val="504D47"/>
      </a:accent3>
      <a:accent4>
        <a:srgbClr val="504D47"/>
      </a:accent4>
      <a:accent5>
        <a:srgbClr val="504D47"/>
      </a:accent5>
      <a:accent6>
        <a:srgbClr val="504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484</Words>
  <Application>Microsoft Office PowerPoint</Application>
  <PresentationFormat>宽屏</PresentationFormat>
  <Paragraphs>71</Paragraphs>
  <Slides>21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27" baseType="lpstr">
      <vt:lpstr>等线</vt:lpstr>
      <vt:lpstr>等线 Light</vt:lpstr>
      <vt:lpstr>微软雅黑</vt:lpstr>
      <vt:lpstr>Arial</vt:lpstr>
      <vt:lpstr>Calibri</vt:lpstr>
      <vt:lpstr>第一PPT，www.1ppt.com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优品PPT</dc:creator>
  <cp:keywords>http:/www.ypppt.com</cp:keywords>
  <cp:lastModifiedBy>qiqi qiqi</cp:lastModifiedBy>
  <cp:revision>326</cp:revision>
  <dcterms:created xsi:type="dcterms:W3CDTF">2019-01-17T09:32:00Z</dcterms:created>
  <dcterms:modified xsi:type="dcterms:W3CDTF">2023-11-09T13:28:27Z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2052-11.1.0.10228</vt:lpwstr>
  </property>
</Properties>
</file>