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8393" r:id="rId2"/>
    <p:sldId id="8557" r:id="rId3"/>
    <p:sldId id="8537" r:id="rId4"/>
    <p:sldId id="8538" r:id="rId5"/>
    <p:sldId id="8549" r:id="rId6"/>
    <p:sldId id="8550" r:id="rId7"/>
    <p:sldId id="8551" r:id="rId8"/>
    <p:sldId id="8552" r:id="rId9"/>
    <p:sldId id="8559" r:id="rId10"/>
    <p:sldId id="8560" r:id="rId11"/>
    <p:sldId id="8553" r:id="rId12"/>
    <p:sldId id="8566" r:id="rId13"/>
    <p:sldId id="8555" r:id="rId14"/>
    <p:sldId id="8554" r:id="rId15"/>
    <p:sldId id="8561" r:id="rId16"/>
    <p:sldId id="8562" r:id="rId17"/>
    <p:sldId id="8563" r:id="rId18"/>
    <p:sldId id="8564" r:id="rId19"/>
    <p:sldId id="8565" r:id="rId20"/>
    <p:sldId id="8567" r:id="rId21"/>
    <p:sldId id="25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hqct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7" autoAdjust="0"/>
  </p:normalViewPr>
  <p:slideViewPr>
    <p:cSldViewPr snapToGrid="0" showGuides="1">
      <p:cViewPr varScale="1">
        <p:scale>
          <a:sx n="115" d="100"/>
          <a:sy n="115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0E99-DAD2-4DB0-A11D-671AB3AEBB15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E052F-8997-4C6A-944B-319BB3A8ED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100364" y="6470260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AFBE-CB95-410C-9170-E8C374E6C10C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>
            <a:spLocks noChangeAspect="1"/>
          </p:cNvSpPr>
          <p:nvPr/>
        </p:nvSpPr>
        <p:spPr bwMode="auto">
          <a:xfrm>
            <a:off x="2182577" y="1427059"/>
            <a:ext cx="7844418" cy="221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交通运输与物流学院</a:t>
            </a:r>
            <a:endParaRPr lang="en-US" altLang="zh-CN" sz="6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综合信息管理平台</a:t>
            </a:r>
            <a:endParaRPr lang="zh-CN" altLang="zh-CN" sz="3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7230" y="4079240"/>
            <a:ext cx="6457315" cy="134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科研管理系统简易流程</a:t>
            </a:r>
            <a:endParaRPr lang="zh-CN" altLang="en-US" sz="4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2024-12-05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—06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78035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6</a:t>
            </a:r>
            <a:r>
              <a:rPr lang="zh-CN" altLang="en-US" b="1"/>
              <a:t>、审批结束后，查看最终结果：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如果审批不通过，则编辑后</a:t>
            </a:r>
            <a:r>
              <a:rPr lang="en-US" altLang="zh-CN"/>
              <a:t>“</a:t>
            </a:r>
            <a:r>
              <a:rPr lang="zh-CN" altLang="en-US"/>
              <a:t>重新申请</a:t>
            </a:r>
            <a:r>
              <a:rPr lang="en-US" altLang="zh-CN"/>
              <a:t>”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未审批通过前，可以撤回重新编辑，然后再次提交申请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" y="2741930"/>
            <a:ext cx="11418570" cy="2707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论文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48615" y="1143000"/>
            <a:ext cx="4573270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搜索刊物</a:t>
            </a:r>
            <a:r>
              <a:rPr lang="zh-CN" altLang="en-US" dirty="0"/>
              <a:t>：输入刊物，可以得到默认信息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作者单位</a:t>
            </a:r>
            <a:r>
              <a:rPr lang="zh-CN" altLang="en-US" dirty="0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D3C29D2-E1CC-CD44-79CD-EF896D547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900" y="838214"/>
            <a:ext cx="6816494" cy="407384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22EB8DE-72AE-2CA2-E126-895A906B6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07" y="3164529"/>
            <a:ext cx="4963993" cy="29667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</a:t>
              </a: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项目和经费分配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17792" y="1530851"/>
            <a:ext cx="4945088" cy="378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进入到位经费页面</a:t>
            </a:r>
            <a:r>
              <a:rPr lang="zh-CN" altLang="en-US" dirty="0"/>
              <a:t>：输入项目名称、项目编号、负责人、已到位经费、本年度到位经费、项目类型等信息</a:t>
            </a:r>
            <a:endParaRPr lang="en-US" altLang="zh-CN" dirty="0"/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</a:rPr>
              <a:t>对本年度到位经费进行分割（不分配给其它老师的也需要添加项目负责人本人，并填写总经费）</a:t>
            </a:r>
            <a:endParaRPr lang="en-US" altLang="zh-CN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F49B702-BD5B-CF81-A164-6299324BA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663" y="1530851"/>
            <a:ext cx="6648967" cy="407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专利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605" y="918845"/>
            <a:ext cx="6819265" cy="54190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软著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385" y="979805"/>
            <a:ext cx="8298180" cy="55829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281622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著作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570" y="1044575"/>
            <a:ext cx="7132955" cy="56502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34601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获奖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885" y="803910"/>
            <a:ext cx="6877685" cy="57854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学术报告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70" y="1303655"/>
            <a:ext cx="6724650" cy="39433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学术会议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40" y="1553845"/>
            <a:ext cx="5943600" cy="3943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科研任职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965" y="1482090"/>
            <a:ext cx="5886450" cy="40100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简要说明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375920" y="943101"/>
            <a:ext cx="11440160" cy="2127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、科研项目、到位经费：</a:t>
            </a:r>
            <a:r>
              <a:rPr lang="zh-CN" altLang="en-US" dirty="0">
                <a:sym typeface="+mn-ea"/>
              </a:rPr>
              <a:t>请各位老师根据学校科研系统本年度项目立项和到账经费进行填写，并可在学院综合信息管理平台进行经费二次分割，</a:t>
            </a:r>
            <a:r>
              <a:rPr lang="zh-CN" altLang="en-US" dirty="0">
                <a:solidFill>
                  <a:srgbClr val="FF0000"/>
                </a:solidFill>
                <a:sym typeface="+mn-ea"/>
              </a:rPr>
              <a:t>请务必手工录入系统</a:t>
            </a:r>
            <a:r>
              <a:rPr lang="zh-CN" altLang="en-US" dirty="0">
                <a:sym typeface="+mn-ea"/>
              </a:rPr>
              <a:t>。</a:t>
            </a:r>
          </a:p>
          <a:p>
            <a:pPr fontAlgn="auto"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、论文、专利、专著、软著、获奖、标准、学术报告、学术会议、科研任职：</a:t>
            </a:r>
            <a:r>
              <a:rPr lang="zh-CN" altLang="en-US" dirty="0"/>
              <a:t>请在科研管理</a:t>
            </a:r>
            <a:r>
              <a:rPr lang="en-US" altLang="zh-CN" dirty="0"/>
              <a:t>/</a:t>
            </a:r>
            <a:r>
              <a:rPr lang="zh-CN" altLang="en-US" b="1" dirty="0"/>
              <a:t>信息管理</a:t>
            </a:r>
            <a:r>
              <a:rPr lang="zh-CN" altLang="en-US" dirty="0"/>
              <a:t>提交。</a:t>
            </a:r>
            <a:endParaRPr lang="en-US" altLang="zh-CN" dirty="0"/>
          </a:p>
          <a:p>
            <a:pPr fontAlgn="auto">
              <a:lnSpc>
                <a:spcPct val="150000"/>
              </a:lnSpc>
            </a:pPr>
            <a:r>
              <a:rPr lang="en-US" altLang="zh-CN" dirty="0"/>
              <a:t>3</a:t>
            </a:r>
            <a:r>
              <a:rPr lang="zh-CN" altLang="en-US" dirty="0"/>
              <a:t>、每个科研成果的</a:t>
            </a:r>
            <a:r>
              <a:rPr lang="zh-CN" altLang="en-US" dirty="0">
                <a:solidFill>
                  <a:srgbClr val="FF0000"/>
                </a:solidFill>
              </a:rPr>
              <a:t>年度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考核年度</a:t>
            </a:r>
            <a:r>
              <a:rPr lang="zh-CN" altLang="en-US" dirty="0"/>
              <a:t>都特别注意，今年考核的请填写</a:t>
            </a:r>
            <a:r>
              <a:rPr lang="en-US" altLang="zh-CN" dirty="0">
                <a:solidFill>
                  <a:srgbClr val="FF0000"/>
                </a:solidFill>
              </a:rPr>
              <a:t>2024</a:t>
            </a:r>
            <a:r>
              <a:rPr lang="zh-CN" altLang="en-US" dirty="0"/>
              <a:t>，否则在</a:t>
            </a:r>
            <a:r>
              <a:rPr lang="en-US" altLang="zh-CN" dirty="0"/>
              <a:t>2024</a:t>
            </a:r>
            <a:r>
              <a:rPr lang="zh-CN" altLang="en-US" dirty="0"/>
              <a:t>科研工作量考核详细信息中无法显示。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709" y="3105087"/>
            <a:ext cx="5568315" cy="35528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31" y="3105087"/>
            <a:ext cx="5673090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行业标准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42A1524-CB3E-A97B-BB74-C765AAE0A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52" y="1347788"/>
            <a:ext cx="5918215" cy="383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4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07970" y="1122337"/>
            <a:ext cx="7106592" cy="3339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b="1" dirty="0"/>
              <a:t>科研信息联系人：胥川</a:t>
            </a:r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13730636927</a:t>
            </a:r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系统填报技术咨询：苏老师</a:t>
            </a: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18780588767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kumimoji="0" lang="en-US" altLang="zh-CN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967740" y="1143000"/>
            <a:ext cx="8873490" cy="212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、登录系统：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网址</a:t>
            </a:r>
            <a:r>
              <a:rPr lang="zh-CN" altLang="en-US" dirty="0"/>
              <a:t>：</a:t>
            </a:r>
            <a:r>
              <a:rPr lang="en-US" altLang="zh-CN" dirty="0"/>
              <a:t>https://ctt-mis.swjtu.edu.cn/</a:t>
            </a:r>
            <a:r>
              <a:rPr lang="zh-CN" altLang="en-US" dirty="0"/>
              <a:t>/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账号</a:t>
            </a:r>
            <a:r>
              <a:rPr lang="zh-CN" altLang="en-US" dirty="0"/>
              <a:t>：工号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密码</a:t>
            </a:r>
            <a:r>
              <a:rPr lang="zh-CN" altLang="en-US" dirty="0"/>
              <a:t>：身份证后</a:t>
            </a:r>
            <a:r>
              <a:rPr lang="en-US" altLang="zh-CN" dirty="0"/>
              <a:t>6</a:t>
            </a:r>
            <a:r>
              <a:rPr lang="zh-CN" altLang="en-US" dirty="0"/>
              <a:t>位 </a:t>
            </a:r>
            <a:r>
              <a:rPr lang="en-US" altLang="zh-CN" dirty="0"/>
              <a:t>/ 123456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或者一网通账号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612130" y="2159000"/>
            <a:ext cx="4924425" cy="3743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0365" y="774065"/>
            <a:ext cx="2809875" cy="23907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570" y="1755775"/>
            <a:ext cx="5610225" cy="30575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290570" y="5241290"/>
            <a:ext cx="2810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登录后，请及时修改</a:t>
            </a:r>
            <a:r>
              <a:rPr lang="zh-CN" altLang="en-US" b="1">
                <a:solidFill>
                  <a:srgbClr val="FF0000"/>
                </a:solidFill>
              </a:rPr>
              <a:t>密码</a:t>
            </a:r>
            <a:r>
              <a:rPr lang="zh-CN" altLang="en-US"/>
              <a:t>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2</a:t>
            </a:r>
            <a:r>
              <a:rPr lang="zh-CN" altLang="en-US" b="1"/>
              <a:t>、我的申请：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555" y="1743710"/>
            <a:ext cx="6010275" cy="6191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5" y="1743710"/>
            <a:ext cx="2076450" cy="49434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105" y="2787650"/>
            <a:ext cx="8172450" cy="2990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95300" y="1003300"/>
            <a:ext cx="7496175" cy="56769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148955" y="1584960"/>
            <a:ext cx="353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选择相应流程：</a:t>
            </a:r>
          </a:p>
          <a:p>
            <a:r>
              <a:rPr lang="zh-CN" altLang="en-US" dirty="0"/>
              <a:t>论文、专利、软著、获奖、著作、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—03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3</a:t>
            </a:r>
            <a:r>
              <a:rPr lang="zh-CN" altLang="en-US" b="1"/>
              <a:t>、作者</a:t>
            </a:r>
            <a:r>
              <a:rPr lang="en-US" altLang="zh-CN" b="1"/>
              <a:t>/</a:t>
            </a:r>
            <a:r>
              <a:rPr lang="zh-CN" altLang="en-US" b="1"/>
              <a:t>单位：</a:t>
            </a:r>
            <a:endParaRPr lang="en-US" altLang="zh-CN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51288F0-85F0-76DB-2B83-8B2D62782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40" y="1866886"/>
            <a:ext cx="9525000" cy="4152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—04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672" y="1557006"/>
            <a:ext cx="5486400" cy="4457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77265" y="1143000"/>
            <a:ext cx="361886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4</a:t>
            </a:r>
            <a:r>
              <a:rPr lang="zh-CN" altLang="en-US" b="1"/>
              <a:t>、附件：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最多 </a:t>
            </a:r>
            <a:r>
              <a:rPr lang="en-US" altLang="zh-CN" b="1">
                <a:solidFill>
                  <a:srgbClr val="FF0000"/>
                </a:solidFill>
              </a:rPr>
              <a:t>5 </a:t>
            </a:r>
            <a:r>
              <a:rPr lang="zh-CN" altLang="en-US"/>
              <a:t>个文件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每个文件最大 </a:t>
            </a:r>
            <a:r>
              <a:rPr lang="en-US" altLang="zh-CN" b="1">
                <a:solidFill>
                  <a:srgbClr val="FF0000"/>
                </a:solidFill>
              </a:rPr>
              <a:t>10M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—05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361886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5</a:t>
            </a:r>
            <a:r>
              <a:rPr lang="zh-CN" altLang="en-US" b="1"/>
              <a:t>、提交申请：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21" y="1988931"/>
            <a:ext cx="10520045" cy="2497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5895,&quot;width&quot;:775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765,&quot;width&quot;:4425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940,&quot;width&quot;:11805}"/>
</p:tagLst>
</file>

<file path=ppt/theme/theme1.xml><?xml version="1.0" encoding="utf-8"?>
<a:theme xmlns:a="http://schemas.openxmlformats.org/drawingml/2006/main" name="第一PPT，www.1ppt.com">
  <a:themeElements>
    <a:clrScheme name="自定义 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4D47"/>
      </a:accent1>
      <a:accent2>
        <a:srgbClr val="504D47"/>
      </a:accent2>
      <a:accent3>
        <a:srgbClr val="504D47"/>
      </a:accent3>
      <a:accent4>
        <a:srgbClr val="504D47"/>
      </a:accent4>
      <a:accent5>
        <a:srgbClr val="504D47"/>
      </a:accent5>
      <a:accent6>
        <a:srgbClr val="504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509</Words>
  <Application>Microsoft Macintosh PowerPoint</Application>
  <PresentationFormat>Widescreen</PresentationFormat>
  <Paragraphs>71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等线</vt:lpstr>
      <vt:lpstr>等线 Light</vt:lpstr>
      <vt:lpstr>微软雅黑</vt:lpstr>
      <vt:lpstr>Arial</vt:lpstr>
      <vt:lpstr>Calibri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Chuan Xu</cp:lastModifiedBy>
  <cp:revision>331</cp:revision>
  <dcterms:created xsi:type="dcterms:W3CDTF">2019-01-17T09:32:00Z</dcterms:created>
  <dcterms:modified xsi:type="dcterms:W3CDTF">2024-12-26T01:31:31Z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